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58" r:id="rId4"/>
    <p:sldId id="265" r:id="rId5"/>
    <p:sldId id="259" r:id="rId6"/>
    <p:sldId id="260" r:id="rId7"/>
    <p:sldId id="262" r:id="rId8"/>
    <p:sldId id="263" r:id="rId9"/>
    <p:sldId id="261" r:id="rId10"/>
    <p:sldId id="264"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6327"/>
  </p:normalViewPr>
  <p:slideViewPr>
    <p:cSldViewPr snapToGrid="0" snapToObjects="1">
      <p:cViewPr varScale="1">
        <p:scale>
          <a:sx n="123" d="100"/>
          <a:sy n="123" d="100"/>
        </p:scale>
        <p:origin x="6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11.tiff>
</file>

<file path=ppt/media/image12.tiff>
</file>

<file path=ppt/media/image13.tiff>
</file>

<file path=ppt/media/image14.tiff>
</file>

<file path=ppt/media/image15.png>
</file>

<file path=ppt/media/image16.tiff>
</file>

<file path=ppt/media/image17.tiff>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092913-28CB-7441-B02A-17FFF2404B3A}" type="datetimeFigureOut">
              <a:rPr lang="en-US" smtClean="0"/>
              <a:t>10/15/20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0104AA-1A35-5E43-95BE-1FD764C001E9}" type="slidenum">
              <a:rPr lang="en-US" smtClean="0"/>
              <a:t>‹#›</a:t>
            </a:fld>
            <a:endParaRPr lang="en-US"/>
          </a:p>
        </p:txBody>
      </p:sp>
    </p:spTree>
    <p:extLst>
      <p:ext uri="{BB962C8B-B14F-4D97-AF65-F5344CB8AC3E}">
        <p14:creationId xmlns:p14="http://schemas.microsoft.com/office/powerpoint/2010/main" val="2060527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FF0000"/>
                </a:solidFill>
              </a:rPr>
              <a:t>You can replace it by your USA map plot.</a:t>
            </a:r>
          </a:p>
        </p:txBody>
      </p:sp>
      <p:sp>
        <p:nvSpPr>
          <p:cNvPr id="4" name="Slide Number Placeholder 3"/>
          <p:cNvSpPr>
            <a:spLocks noGrp="1"/>
          </p:cNvSpPr>
          <p:nvPr>
            <p:ph type="sldNum" sz="quarter" idx="5"/>
          </p:nvPr>
        </p:nvSpPr>
        <p:spPr/>
        <p:txBody>
          <a:bodyPr/>
          <a:lstStyle/>
          <a:p>
            <a:fld id="{4F0104AA-1A35-5E43-95BE-1FD764C001E9}" type="slidenum">
              <a:rPr lang="en-US" smtClean="0"/>
              <a:t>2</a:t>
            </a:fld>
            <a:endParaRPr lang="en-US"/>
          </a:p>
        </p:txBody>
      </p:sp>
    </p:spTree>
    <p:extLst>
      <p:ext uri="{BB962C8B-B14F-4D97-AF65-F5344CB8AC3E}">
        <p14:creationId xmlns:p14="http://schemas.microsoft.com/office/powerpoint/2010/main" val="35240783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double check my answers in my RMD file for question 6 and 7. If you agree, just copy that answers into PPT. If you don’t, you can add yours.</a:t>
            </a:r>
          </a:p>
        </p:txBody>
      </p:sp>
      <p:sp>
        <p:nvSpPr>
          <p:cNvPr id="4" name="Slide Number Placeholder 3"/>
          <p:cNvSpPr>
            <a:spLocks noGrp="1"/>
          </p:cNvSpPr>
          <p:nvPr>
            <p:ph type="sldNum" sz="quarter" idx="5"/>
          </p:nvPr>
        </p:nvSpPr>
        <p:spPr/>
        <p:txBody>
          <a:bodyPr/>
          <a:lstStyle/>
          <a:p>
            <a:fld id="{4F0104AA-1A35-5E43-95BE-1FD764C001E9}" type="slidenum">
              <a:rPr lang="en-US" smtClean="0"/>
              <a:t>9</a:t>
            </a:fld>
            <a:endParaRPr lang="en-US"/>
          </a:p>
        </p:txBody>
      </p:sp>
    </p:spTree>
    <p:extLst>
      <p:ext uri="{BB962C8B-B14F-4D97-AF65-F5344CB8AC3E}">
        <p14:creationId xmlns:p14="http://schemas.microsoft.com/office/powerpoint/2010/main" val="14346582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10/15/20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10/15/20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10/15/20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10/15/20</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4C3EF-5846-3248-8535-88C8AD2B6F47}"/>
              </a:ext>
            </a:extLst>
          </p:cNvPr>
          <p:cNvSpPr>
            <a:spLocks noGrp="1"/>
          </p:cNvSpPr>
          <p:nvPr>
            <p:ph type="ctrTitle"/>
          </p:nvPr>
        </p:nvSpPr>
        <p:spPr>
          <a:xfrm>
            <a:off x="1751012" y="462587"/>
            <a:ext cx="8689976" cy="2509213"/>
          </a:xfrm>
        </p:spPr>
        <p:txBody>
          <a:bodyPr/>
          <a:lstStyle/>
          <a:p>
            <a:r>
              <a:rPr lang="en-US" dirty="0"/>
              <a:t>beer and brewery analysis</a:t>
            </a:r>
          </a:p>
        </p:txBody>
      </p:sp>
      <p:sp>
        <p:nvSpPr>
          <p:cNvPr id="3" name="Subtitle 2">
            <a:extLst>
              <a:ext uri="{FF2B5EF4-FFF2-40B4-BE49-F238E27FC236}">
                <a16:creationId xmlns:a16="http://schemas.microsoft.com/office/drawing/2014/main" id="{FBB20489-24E9-1042-A0B1-83D3AD7E7ADA}"/>
              </a:ext>
            </a:extLst>
          </p:cNvPr>
          <p:cNvSpPr>
            <a:spLocks noGrp="1"/>
          </p:cNvSpPr>
          <p:nvPr>
            <p:ph type="subTitle" idx="1"/>
          </p:nvPr>
        </p:nvSpPr>
        <p:spPr>
          <a:xfrm>
            <a:off x="1820586" y="3429000"/>
            <a:ext cx="8689976" cy="1371599"/>
          </a:xfrm>
        </p:spPr>
        <p:txBody>
          <a:bodyPr/>
          <a:lstStyle/>
          <a:p>
            <a:r>
              <a:rPr lang="en-US" dirty="0"/>
              <a:t>AUTHOR: RENFENG WANG</a:t>
            </a:r>
          </a:p>
        </p:txBody>
      </p:sp>
    </p:spTree>
    <p:extLst>
      <p:ext uri="{BB962C8B-B14F-4D97-AF65-F5344CB8AC3E}">
        <p14:creationId xmlns:p14="http://schemas.microsoft.com/office/powerpoint/2010/main" val="367022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583D56C-64CB-594F-BE02-6EB7B8F4E3DB}"/>
              </a:ext>
            </a:extLst>
          </p:cNvPr>
          <p:cNvPicPr>
            <a:picLocks noChangeAspect="1"/>
          </p:cNvPicPr>
          <p:nvPr/>
        </p:nvPicPr>
        <p:blipFill>
          <a:blip r:embed="rId2"/>
          <a:stretch>
            <a:fillRect/>
          </a:stretch>
        </p:blipFill>
        <p:spPr>
          <a:xfrm>
            <a:off x="201497" y="979633"/>
            <a:ext cx="5526833" cy="3231572"/>
          </a:xfrm>
          <a:prstGeom prst="rect">
            <a:avLst/>
          </a:prstGeom>
        </p:spPr>
      </p:pic>
      <p:sp>
        <p:nvSpPr>
          <p:cNvPr id="5" name="TextBox 4">
            <a:extLst>
              <a:ext uri="{FF2B5EF4-FFF2-40B4-BE49-F238E27FC236}">
                <a16:creationId xmlns:a16="http://schemas.microsoft.com/office/drawing/2014/main" id="{50F67E6A-8399-8E4B-BB4B-BDDDE51BF029}"/>
              </a:ext>
            </a:extLst>
          </p:cNvPr>
          <p:cNvSpPr txBox="1"/>
          <p:nvPr/>
        </p:nvSpPr>
        <p:spPr>
          <a:xfrm>
            <a:off x="24160" y="5084769"/>
            <a:ext cx="11746726"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t>The correlation coefficient for IBU and ABV before Imputation is 0.675 which indicates that there is a moderately positive linear relationship </a:t>
            </a:r>
            <a:br>
              <a:rPr lang="en-US" sz="1600" dirty="0"/>
            </a:br>
            <a:r>
              <a:rPr lang="en-US" sz="1600" dirty="0"/>
              <a:t>(i.e., as IBU increases ABV increases).</a:t>
            </a:r>
          </a:p>
          <a:p>
            <a:pPr marL="285750" indent="-285750">
              <a:buFont typeface="Arial" panose="020B0604020202020204" pitchFamily="34" charset="0"/>
              <a:buChar char="•"/>
            </a:pPr>
            <a:r>
              <a:rPr lang="en-US" sz="1600" dirty="0"/>
              <a:t>The correlation coefficient for IBU and ABV after Imputation is 0.76 which indicates that there is a strong positive linear relationship. </a:t>
            </a:r>
          </a:p>
          <a:p>
            <a:r>
              <a:rPr lang="en-US" sz="1600" dirty="0"/>
              <a:t>     As we used linear regression method to impute the missing values, linear correlation coefficient increased.</a:t>
            </a:r>
          </a:p>
        </p:txBody>
      </p:sp>
      <p:pic>
        <p:nvPicPr>
          <p:cNvPr id="6" name="Picture 5">
            <a:extLst>
              <a:ext uri="{FF2B5EF4-FFF2-40B4-BE49-F238E27FC236}">
                <a16:creationId xmlns:a16="http://schemas.microsoft.com/office/drawing/2014/main" id="{DABD2992-9BC3-F54D-966A-19CFCD5403BE}"/>
              </a:ext>
            </a:extLst>
          </p:cNvPr>
          <p:cNvPicPr>
            <a:picLocks noChangeAspect="1"/>
          </p:cNvPicPr>
          <p:nvPr/>
        </p:nvPicPr>
        <p:blipFill>
          <a:blip r:embed="rId3"/>
          <a:stretch>
            <a:fillRect/>
          </a:stretch>
        </p:blipFill>
        <p:spPr>
          <a:xfrm>
            <a:off x="5741718" y="979633"/>
            <a:ext cx="6029168" cy="3231572"/>
          </a:xfrm>
          <a:prstGeom prst="rect">
            <a:avLst/>
          </a:prstGeom>
        </p:spPr>
      </p:pic>
      <p:sp>
        <p:nvSpPr>
          <p:cNvPr id="7" name="TextBox 6">
            <a:extLst>
              <a:ext uri="{FF2B5EF4-FFF2-40B4-BE49-F238E27FC236}">
                <a16:creationId xmlns:a16="http://schemas.microsoft.com/office/drawing/2014/main" id="{DAC90AF9-D604-C245-A418-BFA1E7945CCD}"/>
              </a:ext>
            </a:extLst>
          </p:cNvPr>
          <p:cNvSpPr txBox="1"/>
          <p:nvPr/>
        </p:nvSpPr>
        <p:spPr>
          <a:xfrm>
            <a:off x="815884" y="575415"/>
            <a:ext cx="4067843" cy="338554"/>
          </a:xfrm>
          <a:prstGeom prst="rect">
            <a:avLst/>
          </a:prstGeom>
          <a:noFill/>
        </p:spPr>
        <p:txBody>
          <a:bodyPr wrap="square" rtlCol="0">
            <a:spAutoFit/>
          </a:bodyPr>
          <a:lstStyle/>
          <a:p>
            <a:pPr marL="114300" algn="ctr"/>
            <a:r>
              <a:rPr lang="en-US" sz="1600" dirty="0"/>
              <a:t>IBU VS ABV Before Imputation</a:t>
            </a:r>
          </a:p>
        </p:txBody>
      </p:sp>
      <p:sp>
        <p:nvSpPr>
          <p:cNvPr id="8" name="TextBox 7">
            <a:extLst>
              <a:ext uri="{FF2B5EF4-FFF2-40B4-BE49-F238E27FC236}">
                <a16:creationId xmlns:a16="http://schemas.microsoft.com/office/drawing/2014/main" id="{9EE89049-1C10-5847-929A-3E7945E80C0F}"/>
              </a:ext>
            </a:extLst>
          </p:cNvPr>
          <p:cNvSpPr txBox="1"/>
          <p:nvPr/>
        </p:nvSpPr>
        <p:spPr>
          <a:xfrm>
            <a:off x="6620938" y="575415"/>
            <a:ext cx="4067843" cy="338554"/>
          </a:xfrm>
          <a:prstGeom prst="rect">
            <a:avLst/>
          </a:prstGeom>
          <a:noFill/>
        </p:spPr>
        <p:txBody>
          <a:bodyPr wrap="square" rtlCol="0">
            <a:spAutoFit/>
          </a:bodyPr>
          <a:lstStyle/>
          <a:p>
            <a:pPr marL="114300" algn="ctr"/>
            <a:r>
              <a:rPr lang="en-US" sz="1600" dirty="0"/>
              <a:t>IBU VS ABV After Imputation</a:t>
            </a:r>
          </a:p>
        </p:txBody>
      </p:sp>
      <p:sp>
        <p:nvSpPr>
          <p:cNvPr id="9" name="TextBox 8">
            <a:extLst>
              <a:ext uri="{FF2B5EF4-FFF2-40B4-BE49-F238E27FC236}">
                <a16:creationId xmlns:a16="http://schemas.microsoft.com/office/drawing/2014/main" id="{A5DE6E98-03B3-2249-B0F8-F6B48B6305A3}"/>
              </a:ext>
            </a:extLst>
          </p:cNvPr>
          <p:cNvSpPr txBox="1"/>
          <p:nvPr/>
        </p:nvSpPr>
        <p:spPr>
          <a:xfrm>
            <a:off x="1666449" y="69639"/>
            <a:ext cx="8462148" cy="584775"/>
          </a:xfrm>
          <a:prstGeom prst="rect">
            <a:avLst/>
          </a:prstGeom>
          <a:noFill/>
        </p:spPr>
        <p:txBody>
          <a:bodyPr wrap="square" rtlCol="0">
            <a:spAutoFit/>
          </a:bodyPr>
          <a:lstStyle/>
          <a:p>
            <a:pPr marL="114300" algn="ctr"/>
            <a:r>
              <a:rPr lang="en-US" sz="3200" dirty="0"/>
              <a:t>Relationship between ABV and IBU</a:t>
            </a:r>
          </a:p>
        </p:txBody>
      </p:sp>
    </p:spTree>
    <p:extLst>
      <p:ext uri="{BB962C8B-B14F-4D97-AF65-F5344CB8AC3E}">
        <p14:creationId xmlns:p14="http://schemas.microsoft.com/office/powerpoint/2010/main" val="246579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D6EAA57-B51D-E34E-840C-C862C84615B5}"/>
              </a:ext>
            </a:extLst>
          </p:cNvPr>
          <p:cNvSpPr txBox="1"/>
          <p:nvPr/>
        </p:nvSpPr>
        <p:spPr>
          <a:xfrm>
            <a:off x="1006406" y="173548"/>
            <a:ext cx="10179187" cy="1077218"/>
          </a:xfrm>
          <a:prstGeom prst="rect">
            <a:avLst/>
          </a:prstGeom>
          <a:noFill/>
        </p:spPr>
        <p:txBody>
          <a:bodyPr wrap="square" rtlCol="0">
            <a:spAutoFit/>
          </a:bodyPr>
          <a:lstStyle/>
          <a:p>
            <a:pPr marL="114300" algn="ctr"/>
            <a:r>
              <a:rPr lang="en-US" sz="3200" dirty="0"/>
              <a:t>Investigate ABV And IBU to Predict India Pale Ales and Other Styles of Ale by KNN Model</a:t>
            </a:r>
          </a:p>
        </p:txBody>
      </p:sp>
      <p:pic>
        <p:nvPicPr>
          <p:cNvPr id="5" name="Picture 4">
            <a:extLst>
              <a:ext uri="{FF2B5EF4-FFF2-40B4-BE49-F238E27FC236}">
                <a16:creationId xmlns:a16="http://schemas.microsoft.com/office/drawing/2014/main" id="{723E29A8-BF3A-D840-9636-29E1BCA2429F}"/>
              </a:ext>
            </a:extLst>
          </p:cNvPr>
          <p:cNvPicPr>
            <a:picLocks noChangeAspect="1"/>
          </p:cNvPicPr>
          <p:nvPr/>
        </p:nvPicPr>
        <p:blipFill>
          <a:blip r:embed="rId2"/>
          <a:stretch>
            <a:fillRect/>
          </a:stretch>
        </p:blipFill>
        <p:spPr>
          <a:xfrm>
            <a:off x="5182918" y="1457162"/>
            <a:ext cx="6911604" cy="3699741"/>
          </a:xfrm>
          <a:prstGeom prst="rect">
            <a:avLst/>
          </a:prstGeom>
        </p:spPr>
      </p:pic>
      <p:sp>
        <p:nvSpPr>
          <p:cNvPr id="6" name="TextBox 5">
            <a:extLst>
              <a:ext uri="{FF2B5EF4-FFF2-40B4-BE49-F238E27FC236}">
                <a16:creationId xmlns:a16="http://schemas.microsoft.com/office/drawing/2014/main" id="{5FD0EF7F-7BCC-F64B-A4A9-8277864AFFBC}"/>
              </a:ext>
            </a:extLst>
          </p:cNvPr>
          <p:cNvSpPr txBox="1"/>
          <p:nvPr/>
        </p:nvSpPr>
        <p:spPr>
          <a:xfrm>
            <a:off x="6297783" y="5363299"/>
            <a:ext cx="4681873" cy="338554"/>
          </a:xfrm>
          <a:prstGeom prst="rect">
            <a:avLst/>
          </a:prstGeom>
          <a:noFill/>
        </p:spPr>
        <p:txBody>
          <a:bodyPr wrap="square" rtlCol="0">
            <a:spAutoFit/>
          </a:bodyPr>
          <a:lstStyle/>
          <a:p>
            <a:r>
              <a:rPr lang="en-US" sz="1600" dirty="0"/>
              <a:t>572 India Pale Ales (IPA), 979 other styles of Ale (Ale). </a:t>
            </a:r>
          </a:p>
        </p:txBody>
      </p:sp>
      <p:sp>
        <p:nvSpPr>
          <p:cNvPr id="7" name="TextBox 6">
            <a:extLst>
              <a:ext uri="{FF2B5EF4-FFF2-40B4-BE49-F238E27FC236}">
                <a16:creationId xmlns:a16="http://schemas.microsoft.com/office/drawing/2014/main" id="{799087AA-71DB-9249-95BE-D18606141334}"/>
              </a:ext>
            </a:extLst>
          </p:cNvPr>
          <p:cNvSpPr txBox="1"/>
          <p:nvPr/>
        </p:nvSpPr>
        <p:spPr>
          <a:xfrm>
            <a:off x="97478" y="1355277"/>
            <a:ext cx="5059878" cy="4832092"/>
          </a:xfrm>
          <a:prstGeom prst="rect">
            <a:avLst/>
          </a:prstGeom>
          <a:noFill/>
        </p:spPr>
        <p:txBody>
          <a:bodyPr wrap="square" rtlCol="0">
            <a:spAutoFit/>
          </a:bodyPr>
          <a:lstStyle/>
          <a:p>
            <a:r>
              <a:rPr lang="en-US" dirty="0">
                <a:latin typeface="Helvetica" pitchFamily="2" charset="0"/>
              </a:rPr>
              <a:t>What is KNN ?</a:t>
            </a:r>
          </a:p>
          <a:p>
            <a:endParaRPr lang="en-US" dirty="0">
              <a:latin typeface="Helvetica" pitchFamily="2" charset="0"/>
            </a:endParaRPr>
          </a:p>
          <a:p>
            <a:pPr marL="285750" indent="-285750">
              <a:buFont typeface="Arial" panose="020B0604020202020204" pitchFamily="34" charset="0"/>
              <a:buChar char="•"/>
            </a:pPr>
            <a:r>
              <a:rPr lang="en-US" sz="1600" dirty="0">
                <a:latin typeface="Helvetica" pitchFamily="2" charset="0"/>
              </a:rPr>
              <a:t>A KNN model is a way to classify a test set of data by certain characteristics based on an existing set of training data.</a:t>
            </a:r>
          </a:p>
          <a:p>
            <a:endParaRPr lang="en-US" sz="1600" dirty="0">
              <a:latin typeface="Helvetica" pitchFamily="2" charset="0"/>
            </a:endParaRPr>
          </a:p>
          <a:p>
            <a:pPr marL="285750" indent="-285750">
              <a:buFont typeface="Arial" panose="020B0604020202020204" pitchFamily="34" charset="0"/>
              <a:buChar char="•"/>
            </a:pPr>
            <a:r>
              <a:rPr lang="en-US" sz="1600" dirty="0">
                <a:latin typeface="Helvetica" pitchFamily="2" charset="0"/>
              </a:rPr>
              <a:t>In our case, we want to predict a beer style as either IPA or Ale based on its given ABV and IBU.</a:t>
            </a:r>
          </a:p>
          <a:p>
            <a:pPr marL="285750" indent="-285750">
              <a:buFont typeface="Arial" panose="020B0604020202020204" pitchFamily="34" charset="0"/>
              <a:buChar char="•"/>
            </a:pPr>
            <a:endParaRPr lang="en-US" sz="1600" dirty="0">
              <a:latin typeface="Helvetica" pitchFamily="2" charset="0"/>
            </a:endParaRPr>
          </a:p>
          <a:p>
            <a:pPr marL="285750" indent="-285750">
              <a:buFont typeface="Arial" panose="020B0604020202020204" pitchFamily="34" charset="0"/>
              <a:buChar char="•"/>
            </a:pPr>
            <a:r>
              <a:rPr lang="en-US" sz="1600" dirty="0">
                <a:latin typeface="Helvetica" pitchFamily="2" charset="0"/>
              </a:rPr>
              <a:t>It predicts by looking at the K nearest neighbors of given ABV and IBU points on the scatterplot.</a:t>
            </a:r>
          </a:p>
          <a:p>
            <a:endParaRPr lang="en-US" sz="1600" dirty="0">
              <a:latin typeface="Helvetica" pitchFamily="2" charset="0"/>
            </a:endParaRPr>
          </a:p>
          <a:p>
            <a:endParaRPr lang="en-US" sz="1600" dirty="0">
              <a:latin typeface="Helvetica" pitchFamily="2" charset="0"/>
            </a:endParaRPr>
          </a:p>
          <a:p>
            <a:endParaRPr lang="en-US" sz="1600" dirty="0">
              <a:latin typeface="Helvetica" pitchFamily="2" charset="0"/>
            </a:endParaRPr>
          </a:p>
          <a:p>
            <a:endParaRPr lang="en-US" sz="1600" dirty="0">
              <a:latin typeface="Helvetica" pitchFamily="2" charset="0"/>
            </a:endParaRPr>
          </a:p>
          <a:p>
            <a:endParaRPr lang="en-US" sz="1600" dirty="0">
              <a:latin typeface="Helvetica" pitchFamily="2" charset="0"/>
            </a:endParaRPr>
          </a:p>
          <a:p>
            <a:endParaRPr lang="en-US" sz="1600" dirty="0">
              <a:latin typeface="Helvetica" pitchFamily="2" charset="0"/>
            </a:endParaRPr>
          </a:p>
          <a:p>
            <a:endParaRPr lang="en-US" sz="1600" dirty="0">
              <a:latin typeface="Helvetica" pitchFamily="2" charset="0"/>
            </a:endParaRPr>
          </a:p>
          <a:p>
            <a:endParaRPr lang="en-US" sz="1600" dirty="0">
              <a:latin typeface="Helvetica" pitchFamily="2" charset="0"/>
            </a:endParaRPr>
          </a:p>
        </p:txBody>
      </p:sp>
    </p:spTree>
    <p:extLst>
      <p:ext uri="{BB962C8B-B14F-4D97-AF65-F5344CB8AC3E}">
        <p14:creationId xmlns:p14="http://schemas.microsoft.com/office/powerpoint/2010/main" val="985191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ECA247-1E0A-274F-A88A-D09C1BACDD24}"/>
              </a:ext>
            </a:extLst>
          </p:cNvPr>
          <p:cNvPicPr>
            <a:picLocks noChangeAspect="1"/>
          </p:cNvPicPr>
          <p:nvPr/>
        </p:nvPicPr>
        <p:blipFill>
          <a:blip r:embed="rId2"/>
          <a:stretch>
            <a:fillRect/>
          </a:stretch>
        </p:blipFill>
        <p:spPr>
          <a:xfrm>
            <a:off x="138546" y="2810473"/>
            <a:ext cx="6311920" cy="3379355"/>
          </a:xfrm>
          <a:prstGeom prst="rect">
            <a:avLst/>
          </a:prstGeom>
        </p:spPr>
      </p:pic>
      <p:graphicFrame>
        <p:nvGraphicFramePr>
          <p:cNvPr id="6" name="Table 6">
            <a:extLst>
              <a:ext uri="{FF2B5EF4-FFF2-40B4-BE49-F238E27FC236}">
                <a16:creationId xmlns:a16="http://schemas.microsoft.com/office/drawing/2014/main" id="{E68E9990-9866-9E45-81F1-2A4F90FA6FD2}"/>
              </a:ext>
            </a:extLst>
          </p:cNvPr>
          <p:cNvGraphicFramePr>
            <a:graphicFrameLocks noGrp="1"/>
          </p:cNvGraphicFramePr>
          <p:nvPr>
            <p:extLst>
              <p:ext uri="{D42A27DB-BD31-4B8C-83A1-F6EECF244321}">
                <p14:modId xmlns:p14="http://schemas.microsoft.com/office/powerpoint/2010/main" val="305256459"/>
              </p:ext>
            </p:extLst>
          </p:nvPr>
        </p:nvGraphicFramePr>
        <p:xfrm>
          <a:off x="483755" y="909472"/>
          <a:ext cx="5137728" cy="1097280"/>
        </p:xfrm>
        <a:graphic>
          <a:graphicData uri="http://schemas.openxmlformats.org/drawingml/2006/table">
            <a:tbl>
              <a:tblPr firstRow="1" bandRow="1">
                <a:tableStyleId>{5C22544A-7EE6-4342-B048-85BDC9FD1C3A}</a:tableStyleId>
              </a:tblPr>
              <a:tblGrid>
                <a:gridCol w="1712576">
                  <a:extLst>
                    <a:ext uri="{9D8B030D-6E8A-4147-A177-3AD203B41FA5}">
                      <a16:colId xmlns:a16="http://schemas.microsoft.com/office/drawing/2014/main" val="1777502968"/>
                    </a:ext>
                  </a:extLst>
                </a:gridCol>
                <a:gridCol w="1712576">
                  <a:extLst>
                    <a:ext uri="{9D8B030D-6E8A-4147-A177-3AD203B41FA5}">
                      <a16:colId xmlns:a16="http://schemas.microsoft.com/office/drawing/2014/main" val="1724300525"/>
                    </a:ext>
                  </a:extLst>
                </a:gridCol>
                <a:gridCol w="1712576">
                  <a:extLst>
                    <a:ext uri="{9D8B030D-6E8A-4147-A177-3AD203B41FA5}">
                      <a16:colId xmlns:a16="http://schemas.microsoft.com/office/drawing/2014/main" val="1572705025"/>
                    </a:ext>
                  </a:extLst>
                </a:gridCol>
              </a:tblGrid>
              <a:tr h="326928">
                <a:tc>
                  <a:txBody>
                    <a:bodyPr/>
                    <a:lstStyle/>
                    <a:p>
                      <a:pPr algn="ctr"/>
                      <a:r>
                        <a:rPr lang="en-US" dirty="0"/>
                        <a:t>K=5</a:t>
                      </a:r>
                    </a:p>
                  </a:txBody>
                  <a:tcPr/>
                </a:tc>
                <a:tc>
                  <a:txBody>
                    <a:bodyPr/>
                    <a:lstStyle/>
                    <a:p>
                      <a:pPr algn="ctr"/>
                      <a:r>
                        <a:rPr lang="en-US" dirty="0"/>
                        <a:t>Truly IPA</a:t>
                      </a:r>
                    </a:p>
                  </a:txBody>
                  <a:tcPr/>
                </a:tc>
                <a:tc>
                  <a:txBody>
                    <a:bodyPr/>
                    <a:lstStyle/>
                    <a:p>
                      <a:pPr algn="ctr"/>
                      <a:r>
                        <a:rPr lang="en-US" dirty="0"/>
                        <a:t>Truly Ale</a:t>
                      </a:r>
                    </a:p>
                  </a:txBody>
                  <a:tcPr/>
                </a:tc>
                <a:extLst>
                  <a:ext uri="{0D108BD9-81ED-4DB2-BD59-A6C34878D82A}">
                    <a16:rowId xmlns:a16="http://schemas.microsoft.com/office/drawing/2014/main" val="1761631852"/>
                  </a:ext>
                </a:extLst>
              </a:tr>
              <a:tr h="326928">
                <a:tc>
                  <a:txBody>
                    <a:bodyPr/>
                    <a:lstStyle/>
                    <a:p>
                      <a:pPr algn="ctr"/>
                      <a:r>
                        <a:rPr lang="en-US" dirty="0"/>
                        <a:t>Classified as IPA</a:t>
                      </a:r>
                    </a:p>
                  </a:txBody>
                  <a:tcPr/>
                </a:tc>
                <a:tc>
                  <a:txBody>
                    <a:bodyPr/>
                    <a:lstStyle/>
                    <a:p>
                      <a:pPr algn="ctr"/>
                      <a:r>
                        <a:rPr lang="en-US" dirty="0"/>
                        <a:t>102</a:t>
                      </a:r>
                    </a:p>
                  </a:txBody>
                  <a:tcPr/>
                </a:tc>
                <a:tc>
                  <a:txBody>
                    <a:bodyPr/>
                    <a:lstStyle/>
                    <a:p>
                      <a:pPr algn="ctr"/>
                      <a:r>
                        <a:rPr lang="en-US" dirty="0"/>
                        <a:t>39</a:t>
                      </a:r>
                    </a:p>
                  </a:txBody>
                  <a:tcPr/>
                </a:tc>
                <a:extLst>
                  <a:ext uri="{0D108BD9-81ED-4DB2-BD59-A6C34878D82A}">
                    <a16:rowId xmlns:a16="http://schemas.microsoft.com/office/drawing/2014/main" val="3553437476"/>
                  </a:ext>
                </a:extLst>
              </a:tr>
              <a:tr h="326928">
                <a:tc>
                  <a:txBody>
                    <a:bodyPr/>
                    <a:lstStyle/>
                    <a:p>
                      <a:pPr algn="ctr"/>
                      <a:r>
                        <a:rPr lang="en-US" dirty="0"/>
                        <a:t>Classified as Ale</a:t>
                      </a:r>
                    </a:p>
                  </a:txBody>
                  <a:tcPr/>
                </a:tc>
                <a:tc>
                  <a:txBody>
                    <a:bodyPr/>
                    <a:lstStyle/>
                    <a:p>
                      <a:pPr algn="ctr"/>
                      <a:r>
                        <a:rPr lang="en-US" dirty="0"/>
                        <a:t>54</a:t>
                      </a:r>
                    </a:p>
                  </a:txBody>
                  <a:tcPr/>
                </a:tc>
                <a:tc>
                  <a:txBody>
                    <a:bodyPr/>
                    <a:lstStyle/>
                    <a:p>
                      <a:pPr algn="ctr"/>
                      <a:r>
                        <a:rPr lang="en-US" dirty="0"/>
                        <a:t>270</a:t>
                      </a:r>
                    </a:p>
                  </a:txBody>
                  <a:tcPr/>
                </a:tc>
                <a:extLst>
                  <a:ext uri="{0D108BD9-81ED-4DB2-BD59-A6C34878D82A}">
                    <a16:rowId xmlns:a16="http://schemas.microsoft.com/office/drawing/2014/main" val="4200805747"/>
                  </a:ext>
                </a:extLst>
              </a:tr>
            </a:tbl>
          </a:graphicData>
        </a:graphic>
      </p:graphicFrame>
      <p:sp>
        <p:nvSpPr>
          <p:cNvPr id="7" name="TextBox 6">
            <a:extLst>
              <a:ext uri="{FF2B5EF4-FFF2-40B4-BE49-F238E27FC236}">
                <a16:creationId xmlns:a16="http://schemas.microsoft.com/office/drawing/2014/main" id="{38239150-5E2A-8044-BF72-E63FE83839AB}"/>
              </a:ext>
            </a:extLst>
          </p:cNvPr>
          <p:cNvSpPr txBox="1"/>
          <p:nvPr/>
        </p:nvSpPr>
        <p:spPr>
          <a:xfrm>
            <a:off x="1006406" y="173548"/>
            <a:ext cx="10179187" cy="584775"/>
          </a:xfrm>
          <a:prstGeom prst="rect">
            <a:avLst/>
          </a:prstGeom>
          <a:noFill/>
        </p:spPr>
        <p:txBody>
          <a:bodyPr wrap="square" rtlCol="0">
            <a:spAutoFit/>
          </a:bodyPr>
          <a:lstStyle/>
          <a:p>
            <a:pPr marL="114300" algn="ctr"/>
            <a:r>
              <a:rPr lang="en-US" sz="3200" dirty="0"/>
              <a:t>KNN Model Prediction</a:t>
            </a:r>
          </a:p>
        </p:txBody>
      </p:sp>
      <p:graphicFrame>
        <p:nvGraphicFramePr>
          <p:cNvPr id="8" name="Table 8">
            <a:extLst>
              <a:ext uri="{FF2B5EF4-FFF2-40B4-BE49-F238E27FC236}">
                <a16:creationId xmlns:a16="http://schemas.microsoft.com/office/drawing/2014/main" id="{0C490AB4-855F-EC45-84A3-EFE6F3D887A2}"/>
              </a:ext>
            </a:extLst>
          </p:cNvPr>
          <p:cNvGraphicFramePr>
            <a:graphicFrameLocks noGrp="1"/>
          </p:cNvGraphicFramePr>
          <p:nvPr>
            <p:extLst>
              <p:ext uri="{D42A27DB-BD31-4B8C-83A1-F6EECF244321}">
                <p14:modId xmlns:p14="http://schemas.microsoft.com/office/powerpoint/2010/main" val="3680022492"/>
              </p:ext>
            </p:extLst>
          </p:nvPr>
        </p:nvGraphicFramePr>
        <p:xfrm>
          <a:off x="7097346" y="905248"/>
          <a:ext cx="4223328" cy="1478280"/>
        </p:xfrm>
        <a:graphic>
          <a:graphicData uri="http://schemas.openxmlformats.org/drawingml/2006/table">
            <a:tbl>
              <a:tblPr firstRow="1" bandRow="1">
                <a:tableStyleId>{5C22544A-7EE6-4342-B048-85BDC9FD1C3A}</a:tableStyleId>
              </a:tblPr>
              <a:tblGrid>
                <a:gridCol w="2111664">
                  <a:extLst>
                    <a:ext uri="{9D8B030D-6E8A-4147-A177-3AD203B41FA5}">
                      <a16:colId xmlns:a16="http://schemas.microsoft.com/office/drawing/2014/main" val="3349847674"/>
                    </a:ext>
                  </a:extLst>
                </a:gridCol>
                <a:gridCol w="2111664">
                  <a:extLst>
                    <a:ext uri="{9D8B030D-6E8A-4147-A177-3AD203B41FA5}">
                      <a16:colId xmlns:a16="http://schemas.microsoft.com/office/drawing/2014/main" val="3242841188"/>
                    </a:ext>
                  </a:extLst>
                </a:gridCol>
              </a:tblGrid>
              <a:tr h="196888">
                <a:tc>
                  <a:txBody>
                    <a:bodyPr/>
                    <a:lstStyle/>
                    <a:p>
                      <a:pPr algn="ctr"/>
                      <a:r>
                        <a:rPr lang="en-US" dirty="0"/>
                        <a:t>Metric</a:t>
                      </a:r>
                    </a:p>
                  </a:txBody>
                  <a:tcPr/>
                </a:tc>
                <a:tc>
                  <a:txBody>
                    <a:bodyPr/>
                    <a:lstStyle/>
                    <a:p>
                      <a:pPr algn="ctr"/>
                      <a:r>
                        <a:rPr lang="en-US" dirty="0"/>
                        <a:t>Value</a:t>
                      </a:r>
                    </a:p>
                  </a:txBody>
                  <a:tcPr/>
                </a:tc>
                <a:extLst>
                  <a:ext uri="{0D108BD9-81ED-4DB2-BD59-A6C34878D82A}">
                    <a16:rowId xmlns:a16="http://schemas.microsoft.com/office/drawing/2014/main" val="3604021830"/>
                  </a:ext>
                </a:extLst>
              </a:tr>
              <a:tr h="370840">
                <a:tc>
                  <a:txBody>
                    <a:bodyPr/>
                    <a:lstStyle/>
                    <a:p>
                      <a:pPr algn="ctr"/>
                      <a:r>
                        <a:rPr lang="en-US" dirty="0"/>
                        <a:t>Accuracy</a:t>
                      </a:r>
                    </a:p>
                  </a:txBody>
                  <a:tcPr/>
                </a:tc>
                <a:tc>
                  <a:txBody>
                    <a:bodyPr/>
                    <a:lstStyle/>
                    <a:p>
                      <a:pPr algn="ctr"/>
                      <a:r>
                        <a:rPr lang="en-US" dirty="0"/>
                        <a:t>79.35%</a:t>
                      </a:r>
                    </a:p>
                  </a:txBody>
                  <a:tcPr/>
                </a:tc>
                <a:extLst>
                  <a:ext uri="{0D108BD9-81ED-4DB2-BD59-A6C34878D82A}">
                    <a16:rowId xmlns:a16="http://schemas.microsoft.com/office/drawing/2014/main" val="3518524452"/>
                  </a:ext>
                </a:extLst>
              </a:tr>
              <a:tr h="370840">
                <a:tc>
                  <a:txBody>
                    <a:bodyPr/>
                    <a:lstStyle/>
                    <a:p>
                      <a:pPr algn="ctr"/>
                      <a:r>
                        <a:rPr lang="en-US" dirty="0"/>
                        <a:t>Sensitivity</a:t>
                      </a:r>
                    </a:p>
                  </a:txBody>
                  <a:tcPr/>
                </a:tc>
                <a:tc>
                  <a:txBody>
                    <a:bodyPr/>
                    <a:lstStyle/>
                    <a:p>
                      <a:pPr algn="ctr"/>
                      <a:r>
                        <a:rPr lang="en-US" dirty="0"/>
                        <a:t>65.38%</a:t>
                      </a:r>
                    </a:p>
                  </a:txBody>
                  <a:tcPr/>
                </a:tc>
                <a:extLst>
                  <a:ext uri="{0D108BD9-81ED-4DB2-BD59-A6C34878D82A}">
                    <a16:rowId xmlns:a16="http://schemas.microsoft.com/office/drawing/2014/main" val="2479326239"/>
                  </a:ext>
                </a:extLst>
              </a:tr>
              <a:tr h="370840">
                <a:tc>
                  <a:txBody>
                    <a:bodyPr/>
                    <a:lstStyle/>
                    <a:p>
                      <a:pPr algn="ctr"/>
                      <a:r>
                        <a:rPr lang="en-US" dirty="0"/>
                        <a:t>Specificity</a:t>
                      </a:r>
                    </a:p>
                  </a:txBody>
                  <a:tcPr/>
                </a:tc>
                <a:tc>
                  <a:txBody>
                    <a:bodyPr/>
                    <a:lstStyle/>
                    <a:p>
                      <a:pPr algn="ctr"/>
                      <a:r>
                        <a:rPr lang="en-US" dirty="0"/>
                        <a:t>86.38%</a:t>
                      </a:r>
                    </a:p>
                  </a:txBody>
                  <a:tcPr/>
                </a:tc>
                <a:extLst>
                  <a:ext uri="{0D108BD9-81ED-4DB2-BD59-A6C34878D82A}">
                    <a16:rowId xmlns:a16="http://schemas.microsoft.com/office/drawing/2014/main" val="2477492204"/>
                  </a:ext>
                </a:extLst>
              </a:tr>
            </a:tbl>
          </a:graphicData>
        </a:graphic>
      </p:graphicFrame>
      <p:sp>
        <p:nvSpPr>
          <p:cNvPr id="9" name="TextBox 8">
            <a:extLst>
              <a:ext uri="{FF2B5EF4-FFF2-40B4-BE49-F238E27FC236}">
                <a16:creationId xmlns:a16="http://schemas.microsoft.com/office/drawing/2014/main" id="{86E8485C-A414-1545-9EB4-B15AB2837020}"/>
              </a:ext>
            </a:extLst>
          </p:cNvPr>
          <p:cNvSpPr txBox="1"/>
          <p:nvPr/>
        </p:nvSpPr>
        <p:spPr>
          <a:xfrm>
            <a:off x="6675841" y="4084651"/>
            <a:ext cx="5066338" cy="830997"/>
          </a:xfrm>
          <a:prstGeom prst="rect">
            <a:avLst/>
          </a:prstGeom>
          <a:noFill/>
        </p:spPr>
        <p:txBody>
          <a:bodyPr wrap="square" rtlCol="0">
            <a:spAutoFit/>
          </a:bodyPr>
          <a:lstStyle/>
          <a:p>
            <a:r>
              <a:rPr lang="en-US" sz="1600" dirty="0"/>
              <a:t>By shuffling test and training data 500 times, with K assigned from 1 to 30 during each shuffling, we can achieve the highest mean accuracy 79.8% when K=5.</a:t>
            </a:r>
          </a:p>
        </p:txBody>
      </p:sp>
    </p:spTree>
    <p:extLst>
      <p:ext uri="{BB962C8B-B14F-4D97-AF65-F5344CB8AC3E}">
        <p14:creationId xmlns:p14="http://schemas.microsoft.com/office/powerpoint/2010/main" val="1416098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C6C7F1A-6360-554F-8D5A-3EF0C667D919}"/>
              </a:ext>
            </a:extLst>
          </p:cNvPr>
          <p:cNvSpPr txBox="1"/>
          <p:nvPr/>
        </p:nvSpPr>
        <p:spPr>
          <a:xfrm>
            <a:off x="1006406" y="173548"/>
            <a:ext cx="10179187" cy="1077218"/>
          </a:xfrm>
          <a:prstGeom prst="rect">
            <a:avLst/>
          </a:prstGeom>
          <a:noFill/>
        </p:spPr>
        <p:txBody>
          <a:bodyPr wrap="square" rtlCol="0">
            <a:spAutoFit/>
          </a:bodyPr>
          <a:lstStyle/>
          <a:p>
            <a:pPr marL="114300" algn="ctr"/>
            <a:r>
              <a:rPr lang="en-US" sz="3200" dirty="0"/>
              <a:t>Investigate ABV And IBU to Predict India Pale Ales and Other Styles of Ale by Naïve Bayes Model</a:t>
            </a:r>
          </a:p>
        </p:txBody>
      </p:sp>
      <p:graphicFrame>
        <p:nvGraphicFramePr>
          <p:cNvPr id="5" name="Table 8">
            <a:extLst>
              <a:ext uri="{FF2B5EF4-FFF2-40B4-BE49-F238E27FC236}">
                <a16:creationId xmlns:a16="http://schemas.microsoft.com/office/drawing/2014/main" id="{F2EFBCA0-2E0B-E440-82CB-C6C040A8BC36}"/>
              </a:ext>
            </a:extLst>
          </p:cNvPr>
          <p:cNvGraphicFramePr>
            <a:graphicFrameLocks noGrp="1"/>
          </p:cNvGraphicFramePr>
          <p:nvPr>
            <p:extLst>
              <p:ext uri="{D42A27DB-BD31-4B8C-83A1-F6EECF244321}">
                <p14:modId xmlns:p14="http://schemas.microsoft.com/office/powerpoint/2010/main" val="3973781528"/>
              </p:ext>
            </p:extLst>
          </p:nvPr>
        </p:nvGraphicFramePr>
        <p:xfrm>
          <a:off x="551074" y="4344639"/>
          <a:ext cx="4223328" cy="1478280"/>
        </p:xfrm>
        <a:graphic>
          <a:graphicData uri="http://schemas.openxmlformats.org/drawingml/2006/table">
            <a:tbl>
              <a:tblPr firstRow="1" bandRow="1">
                <a:tableStyleId>{5C22544A-7EE6-4342-B048-85BDC9FD1C3A}</a:tableStyleId>
              </a:tblPr>
              <a:tblGrid>
                <a:gridCol w="2111664">
                  <a:extLst>
                    <a:ext uri="{9D8B030D-6E8A-4147-A177-3AD203B41FA5}">
                      <a16:colId xmlns:a16="http://schemas.microsoft.com/office/drawing/2014/main" val="3349847674"/>
                    </a:ext>
                  </a:extLst>
                </a:gridCol>
                <a:gridCol w="2111664">
                  <a:extLst>
                    <a:ext uri="{9D8B030D-6E8A-4147-A177-3AD203B41FA5}">
                      <a16:colId xmlns:a16="http://schemas.microsoft.com/office/drawing/2014/main" val="3242841188"/>
                    </a:ext>
                  </a:extLst>
                </a:gridCol>
              </a:tblGrid>
              <a:tr h="196888">
                <a:tc>
                  <a:txBody>
                    <a:bodyPr/>
                    <a:lstStyle/>
                    <a:p>
                      <a:pPr algn="ctr"/>
                      <a:r>
                        <a:rPr lang="en-US" dirty="0"/>
                        <a:t>Metric</a:t>
                      </a:r>
                    </a:p>
                  </a:txBody>
                  <a:tcPr/>
                </a:tc>
                <a:tc>
                  <a:txBody>
                    <a:bodyPr/>
                    <a:lstStyle/>
                    <a:p>
                      <a:pPr algn="ctr"/>
                      <a:r>
                        <a:rPr lang="en-US" dirty="0"/>
                        <a:t>Value</a:t>
                      </a:r>
                    </a:p>
                  </a:txBody>
                  <a:tcPr/>
                </a:tc>
                <a:extLst>
                  <a:ext uri="{0D108BD9-81ED-4DB2-BD59-A6C34878D82A}">
                    <a16:rowId xmlns:a16="http://schemas.microsoft.com/office/drawing/2014/main" val="3604021830"/>
                  </a:ext>
                </a:extLst>
              </a:tr>
              <a:tr h="370840">
                <a:tc>
                  <a:txBody>
                    <a:bodyPr/>
                    <a:lstStyle/>
                    <a:p>
                      <a:pPr algn="ctr"/>
                      <a:r>
                        <a:rPr lang="en-US" dirty="0"/>
                        <a:t>Accuracy</a:t>
                      </a:r>
                    </a:p>
                  </a:txBody>
                  <a:tcPr/>
                </a:tc>
                <a:tc>
                  <a:txBody>
                    <a:bodyPr/>
                    <a:lstStyle/>
                    <a:p>
                      <a:pPr algn="ctr"/>
                      <a:r>
                        <a:rPr lang="en-US" dirty="0"/>
                        <a:t>79.40%</a:t>
                      </a:r>
                    </a:p>
                  </a:txBody>
                  <a:tcPr/>
                </a:tc>
                <a:extLst>
                  <a:ext uri="{0D108BD9-81ED-4DB2-BD59-A6C34878D82A}">
                    <a16:rowId xmlns:a16="http://schemas.microsoft.com/office/drawing/2014/main" val="3518524452"/>
                  </a:ext>
                </a:extLst>
              </a:tr>
              <a:tr h="370840">
                <a:tc>
                  <a:txBody>
                    <a:bodyPr/>
                    <a:lstStyle/>
                    <a:p>
                      <a:pPr algn="ctr"/>
                      <a:r>
                        <a:rPr lang="en-US" dirty="0"/>
                        <a:t>Sensitivity</a:t>
                      </a:r>
                    </a:p>
                  </a:txBody>
                  <a:tcPr/>
                </a:tc>
                <a:tc>
                  <a:txBody>
                    <a:bodyPr/>
                    <a:lstStyle/>
                    <a:p>
                      <a:pPr algn="ctr"/>
                      <a:r>
                        <a:rPr lang="en-US" dirty="0"/>
                        <a:t>67.05%</a:t>
                      </a:r>
                    </a:p>
                  </a:txBody>
                  <a:tcPr/>
                </a:tc>
                <a:extLst>
                  <a:ext uri="{0D108BD9-81ED-4DB2-BD59-A6C34878D82A}">
                    <a16:rowId xmlns:a16="http://schemas.microsoft.com/office/drawing/2014/main" val="2479326239"/>
                  </a:ext>
                </a:extLst>
              </a:tr>
              <a:tr h="370840">
                <a:tc>
                  <a:txBody>
                    <a:bodyPr/>
                    <a:lstStyle/>
                    <a:p>
                      <a:pPr algn="ctr"/>
                      <a:r>
                        <a:rPr lang="en-US" dirty="0"/>
                        <a:t>Specificity</a:t>
                      </a:r>
                    </a:p>
                  </a:txBody>
                  <a:tcPr/>
                </a:tc>
                <a:tc>
                  <a:txBody>
                    <a:bodyPr/>
                    <a:lstStyle/>
                    <a:p>
                      <a:pPr algn="ctr"/>
                      <a:r>
                        <a:rPr lang="en-US" dirty="0"/>
                        <a:t>86.66%</a:t>
                      </a:r>
                    </a:p>
                  </a:txBody>
                  <a:tcPr/>
                </a:tc>
                <a:extLst>
                  <a:ext uri="{0D108BD9-81ED-4DB2-BD59-A6C34878D82A}">
                    <a16:rowId xmlns:a16="http://schemas.microsoft.com/office/drawing/2014/main" val="2477492204"/>
                  </a:ext>
                </a:extLst>
              </a:tr>
            </a:tbl>
          </a:graphicData>
        </a:graphic>
      </p:graphicFrame>
      <p:sp>
        <p:nvSpPr>
          <p:cNvPr id="6" name="TextBox 5">
            <a:extLst>
              <a:ext uri="{FF2B5EF4-FFF2-40B4-BE49-F238E27FC236}">
                <a16:creationId xmlns:a16="http://schemas.microsoft.com/office/drawing/2014/main" id="{E8948724-2483-1944-B239-2BE2B5CF9AD2}"/>
              </a:ext>
            </a:extLst>
          </p:cNvPr>
          <p:cNvSpPr txBox="1"/>
          <p:nvPr/>
        </p:nvSpPr>
        <p:spPr>
          <a:xfrm>
            <a:off x="5512058" y="4668280"/>
            <a:ext cx="6531005" cy="1569660"/>
          </a:xfrm>
          <a:prstGeom prst="rect">
            <a:avLst/>
          </a:prstGeom>
          <a:noFill/>
        </p:spPr>
        <p:txBody>
          <a:bodyPr wrap="square" rtlCol="0">
            <a:spAutoFit/>
          </a:bodyPr>
          <a:lstStyle/>
          <a:p>
            <a:r>
              <a:rPr lang="en-US" sz="1600" dirty="0"/>
              <a:t>By shuffling test and training data 500 times, we can achieve the mean accuracy 79.4% when Naïve Bayes model was used.</a:t>
            </a:r>
          </a:p>
          <a:p>
            <a:endParaRPr lang="en-US" sz="1600" dirty="0"/>
          </a:p>
          <a:p>
            <a:r>
              <a:rPr lang="en-US" sz="1600" dirty="0"/>
              <a:t>Both KNN and Naïve Bayes models gave us the similar results by comparing two metric charts.</a:t>
            </a:r>
          </a:p>
          <a:p>
            <a:endParaRPr lang="en-US" sz="1600" dirty="0"/>
          </a:p>
        </p:txBody>
      </p:sp>
      <p:graphicFrame>
        <p:nvGraphicFramePr>
          <p:cNvPr id="7" name="Table 6">
            <a:extLst>
              <a:ext uri="{FF2B5EF4-FFF2-40B4-BE49-F238E27FC236}">
                <a16:creationId xmlns:a16="http://schemas.microsoft.com/office/drawing/2014/main" id="{DE07EFFE-23CA-C447-A27A-E4EEDCC07E44}"/>
              </a:ext>
            </a:extLst>
          </p:cNvPr>
          <p:cNvGraphicFramePr>
            <a:graphicFrameLocks noGrp="1"/>
          </p:cNvGraphicFramePr>
          <p:nvPr>
            <p:extLst>
              <p:ext uri="{D42A27DB-BD31-4B8C-83A1-F6EECF244321}">
                <p14:modId xmlns:p14="http://schemas.microsoft.com/office/powerpoint/2010/main" val="3691849464"/>
              </p:ext>
            </p:extLst>
          </p:nvPr>
        </p:nvGraphicFramePr>
        <p:xfrm>
          <a:off x="374331" y="1964721"/>
          <a:ext cx="5137728" cy="1097280"/>
        </p:xfrm>
        <a:graphic>
          <a:graphicData uri="http://schemas.openxmlformats.org/drawingml/2006/table">
            <a:tbl>
              <a:tblPr firstRow="1" bandRow="1">
                <a:tableStyleId>{5C22544A-7EE6-4342-B048-85BDC9FD1C3A}</a:tableStyleId>
              </a:tblPr>
              <a:tblGrid>
                <a:gridCol w="1712576">
                  <a:extLst>
                    <a:ext uri="{9D8B030D-6E8A-4147-A177-3AD203B41FA5}">
                      <a16:colId xmlns:a16="http://schemas.microsoft.com/office/drawing/2014/main" val="1777502968"/>
                    </a:ext>
                  </a:extLst>
                </a:gridCol>
                <a:gridCol w="1712576">
                  <a:extLst>
                    <a:ext uri="{9D8B030D-6E8A-4147-A177-3AD203B41FA5}">
                      <a16:colId xmlns:a16="http://schemas.microsoft.com/office/drawing/2014/main" val="1724300525"/>
                    </a:ext>
                  </a:extLst>
                </a:gridCol>
                <a:gridCol w="1712576">
                  <a:extLst>
                    <a:ext uri="{9D8B030D-6E8A-4147-A177-3AD203B41FA5}">
                      <a16:colId xmlns:a16="http://schemas.microsoft.com/office/drawing/2014/main" val="1572705025"/>
                    </a:ext>
                  </a:extLst>
                </a:gridCol>
              </a:tblGrid>
              <a:tr h="326928">
                <a:tc>
                  <a:txBody>
                    <a:bodyPr/>
                    <a:lstStyle/>
                    <a:p>
                      <a:pPr algn="ctr"/>
                      <a:endParaRPr lang="en-US" dirty="0"/>
                    </a:p>
                  </a:txBody>
                  <a:tcPr/>
                </a:tc>
                <a:tc>
                  <a:txBody>
                    <a:bodyPr/>
                    <a:lstStyle/>
                    <a:p>
                      <a:pPr algn="ctr"/>
                      <a:r>
                        <a:rPr lang="en-US" dirty="0"/>
                        <a:t>Truly IPA</a:t>
                      </a:r>
                    </a:p>
                  </a:txBody>
                  <a:tcPr/>
                </a:tc>
                <a:tc>
                  <a:txBody>
                    <a:bodyPr/>
                    <a:lstStyle/>
                    <a:p>
                      <a:pPr algn="ctr"/>
                      <a:r>
                        <a:rPr lang="en-US" dirty="0"/>
                        <a:t>Truly Ale</a:t>
                      </a:r>
                    </a:p>
                  </a:txBody>
                  <a:tcPr/>
                </a:tc>
                <a:extLst>
                  <a:ext uri="{0D108BD9-81ED-4DB2-BD59-A6C34878D82A}">
                    <a16:rowId xmlns:a16="http://schemas.microsoft.com/office/drawing/2014/main" val="1761631852"/>
                  </a:ext>
                </a:extLst>
              </a:tr>
              <a:tr h="326928">
                <a:tc>
                  <a:txBody>
                    <a:bodyPr/>
                    <a:lstStyle/>
                    <a:p>
                      <a:pPr algn="ctr"/>
                      <a:r>
                        <a:rPr lang="en-US" dirty="0"/>
                        <a:t>Classified as IPA</a:t>
                      </a:r>
                    </a:p>
                  </a:txBody>
                  <a:tcPr/>
                </a:tc>
                <a:tc>
                  <a:txBody>
                    <a:bodyPr/>
                    <a:lstStyle/>
                    <a:p>
                      <a:pPr algn="ctr"/>
                      <a:r>
                        <a:rPr lang="en-US" dirty="0"/>
                        <a:t>122</a:t>
                      </a:r>
                    </a:p>
                  </a:txBody>
                  <a:tcPr/>
                </a:tc>
                <a:tc>
                  <a:txBody>
                    <a:bodyPr/>
                    <a:lstStyle/>
                    <a:p>
                      <a:pPr algn="ctr"/>
                      <a:r>
                        <a:rPr lang="en-US" dirty="0"/>
                        <a:t>55</a:t>
                      </a:r>
                    </a:p>
                  </a:txBody>
                  <a:tcPr/>
                </a:tc>
                <a:extLst>
                  <a:ext uri="{0D108BD9-81ED-4DB2-BD59-A6C34878D82A}">
                    <a16:rowId xmlns:a16="http://schemas.microsoft.com/office/drawing/2014/main" val="3553437476"/>
                  </a:ext>
                </a:extLst>
              </a:tr>
              <a:tr h="326928">
                <a:tc>
                  <a:txBody>
                    <a:bodyPr/>
                    <a:lstStyle/>
                    <a:p>
                      <a:pPr algn="ctr"/>
                      <a:r>
                        <a:rPr lang="en-US" dirty="0"/>
                        <a:t>Classified as Ale</a:t>
                      </a:r>
                    </a:p>
                  </a:txBody>
                  <a:tcPr/>
                </a:tc>
                <a:tc>
                  <a:txBody>
                    <a:bodyPr/>
                    <a:lstStyle/>
                    <a:p>
                      <a:pPr algn="ctr"/>
                      <a:r>
                        <a:rPr lang="en-US" dirty="0"/>
                        <a:t>47</a:t>
                      </a:r>
                    </a:p>
                  </a:txBody>
                  <a:tcPr/>
                </a:tc>
                <a:tc>
                  <a:txBody>
                    <a:bodyPr/>
                    <a:lstStyle/>
                    <a:p>
                      <a:pPr algn="ctr"/>
                      <a:r>
                        <a:rPr lang="en-US" dirty="0"/>
                        <a:t>241</a:t>
                      </a:r>
                    </a:p>
                  </a:txBody>
                  <a:tcPr/>
                </a:tc>
                <a:extLst>
                  <a:ext uri="{0D108BD9-81ED-4DB2-BD59-A6C34878D82A}">
                    <a16:rowId xmlns:a16="http://schemas.microsoft.com/office/drawing/2014/main" val="4200805747"/>
                  </a:ext>
                </a:extLst>
              </a:tr>
            </a:tbl>
          </a:graphicData>
        </a:graphic>
      </p:graphicFrame>
    </p:spTree>
    <p:extLst>
      <p:ext uri="{BB962C8B-B14F-4D97-AF65-F5344CB8AC3E}">
        <p14:creationId xmlns:p14="http://schemas.microsoft.com/office/powerpoint/2010/main" val="446851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E858C33-9BCF-7D4A-9A3F-38C85506C26A}"/>
              </a:ext>
            </a:extLst>
          </p:cNvPr>
          <p:cNvSpPr txBox="1"/>
          <p:nvPr/>
        </p:nvSpPr>
        <p:spPr>
          <a:xfrm>
            <a:off x="649112" y="1114589"/>
            <a:ext cx="7777915" cy="2554545"/>
          </a:xfrm>
          <a:prstGeom prst="rect">
            <a:avLst/>
          </a:prstGeom>
          <a:noFill/>
        </p:spPr>
        <p:txBody>
          <a:bodyPr wrap="square" rtlCol="0">
            <a:spAutoFit/>
          </a:bodyPr>
          <a:lstStyle/>
          <a:p>
            <a:r>
              <a:rPr lang="en-US" dirty="0"/>
              <a:t>Let’s look at the current Budweiser beers in the market along with their ABV and IBU. Here is the list of Budweiser beers.</a:t>
            </a:r>
          </a:p>
          <a:p>
            <a:pPr marL="742950" lvl="1" indent="-285750">
              <a:buFont typeface="Arial" panose="020B0604020202020204" pitchFamily="34" charset="0"/>
              <a:buChar char="•"/>
            </a:pPr>
            <a:r>
              <a:rPr lang="en-US" dirty="0"/>
              <a:t>Budweiser - 5.0% ABV, 12 IBU.</a:t>
            </a:r>
          </a:p>
          <a:p>
            <a:pPr marL="742950" lvl="1" indent="-285750">
              <a:buFont typeface="Arial" panose="020B0604020202020204" pitchFamily="34" charset="0"/>
              <a:buChar char="•"/>
            </a:pPr>
            <a:r>
              <a:rPr lang="en-US" dirty="0"/>
              <a:t>Budweiser Nitro Gold – 5.0% ABV, 0 IBU</a:t>
            </a:r>
          </a:p>
          <a:p>
            <a:pPr marL="742950" lvl="1" indent="-285750">
              <a:buFont typeface="Arial" panose="020B0604020202020204" pitchFamily="34" charset="0"/>
              <a:buChar char="•"/>
            </a:pPr>
            <a:r>
              <a:rPr lang="en-US" dirty="0"/>
              <a:t>Budweiser Select – 4.3% ABV, 11 IBU</a:t>
            </a:r>
          </a:p>
          <a:p>
            <a:pPr marL="742950" lvl="1" indent="-285750">
              <a:buFont typeface="Arial" panose="020B0604020202020204" pitchFamily="34" charset="0"/>
              <a:buChar char="•"/>
            </a:pPr>
            <a:r>
              <a:rPr lang="en-US" dirty="0"/>
              <a:t>Budweiser Select 55 – 2.4% ABV, 0 IBU</a:t>
            </a:r>
          </a:p>
          <a:p>
            <a:pPr marL="742950" lvl="1" indent="-285750">
              <a:buFont typeface="Arial" panose="020B0604020202020204" pitchFamily="34" charset="0"/>
              <a:buChar char="•"/>
            </a:pPr>
            <a:r>
              <a:rPr lang="en-US" dirty="0"/>
              <a:t>Budweiser </a:t>
            </a:r>
            <a:r>
              <a:rPr lang="en-US" dirty="0" err="1"/>
              <a:t>Chelada</a:t>
            </a:r>
            <a:r>
              <a:rPr lang="en-US" dirty="0"/>
              <a:t> – 4.2% ABV,  0 IBU</a:t>
            </a:r>
          </a:p>
          <a:p>
            <a:pPr marL="742950" lvl="1" indent="-285750">
              <a:buFont typeface="Arial" panose="020B0604020202020204" pitchFamily="34" charset="0"/>
              <a:buChar char="•"/>
            </a:pPr>
            <a:r>
              <a:rPr lang="en-US" dirty="0"/>
              <a:t>Budweiser Zero – 0% ABV, 0 IBU</a:t>
            </a:r>
          </a:p>
          <a:p>
            <a:endParaRPr lang="en-US" sz="1600" dirty="0"/>
          </a:p>
        </p:txBody>
      </p:sp>
      <p:sp>
        <p:nvSpPr>
          <p:cNvPr id="5" name="TextBox 4">
            <a:extLst>
              <a:ext uri="{FF2B5EF4-FFF2-40B4-BE49-F238E27FC236}">
                <a16:creationId xmlns:a16="http://schemas.microsoft.com/office/drawing/2014/main" id="{9D31C813-781B-DF47-A435-0F7547235BC1}"/>
              </a:ext>
            </a:extLst>
          </p:cNvPr>
          <p:cNvSpPr txBox="1"/>
          <p:nvPr/>
        </p:nvSpPr>
        <p:spPr>
          <a:xfrm>
            <a:off x="1006406" y="173548"/>
            <a:ext cx="10179187" cy="584775"/>
          </a:xfrm>
          <a:prstGeom prst="rect">
            <a:avLst/>
          </a:prstGeom>
          <a:noFill/>
        </p:spPr>
        <p:txBody>
          <a:bodyPr wrap="square" rtlCol="0">
            <a:spAutoFit/>
          </a:bodyPr>
          <a:lstStyle/>
          <a:p>
            <a:pPr marL="114300" algn="ctr"/>
            <a:r>
              <a:rPr lang="en-US" sz="3200" dirty="0"/>
              <a:t>Budweiser Products Further Analysis</a:t>
            </a:r>
          </a:p>
        </p:txBody>
      </p:sp>
      <p:sp>
        <p:nvSpPr>
          <p:cNvPr id="6" name="TextBox 5">
            <a:extLst>
              <a:ext uri="{FF2B5EF4-FFF2-40B4-BE49-F238E27FC236}">
                <a16:creationId xmlns:a16="http://schemas.microsoft.com/office/drawing/2014/main" id="{42C6FD31-E4DC-E04B-9F92-9D33D7A32076}"/>
              </a:ext>
            </a:extLst>
          </p:cNvPr>
          <p:cNvSpPr txBox="1"/>
          <p:nvPr/>
        </p:nvSpPr>
        <p:spPr>
          <a:xfrm>
            <a:off x="649112" y="4025400"/>
            <a:ext cx="6531005" cy="1169551"/>
          </a:xfrm>
          <a:prstGeom prst="rect">
            <a:avLst/>
          </a:prstGeom>
          <a:noFill/>
        </p:spPr>
        <p:txBody>
          <a:bodyPr wrap="square" rtlCol="0">
            <a:spAutoFit/>
          </a:bodyPr>
          <a:lstStyle/>
          <a:p>
            <a:r>
              <a:rPr lang="en-US" dirty="0"/>
              <a:t>It’s clear that Budweiser’s current beers in the market targets the people who love to drink low alcohol content and low bitterness beers.</a:t>
            </a:r>
          </a:p>
          <a:p>
            <a:endParaRPr lang="en-US" sz="1600" dirty="0"/>
          </a:p>
        </p:txBody>
      </p:sp>
      <p:sp>
        <p:nvSpPr>
          <p:cNvPr id="7" name="TextBox 6">
            <a:extLst>
              <a:ext uri="{FF2B5EF4-FFF2-40B4-BE49-F238E27FC236}">
                <a16:creationId xmlns:a16="http://schemas.microsoft.com/office/drawing/2014/main" id="{94039A5D-DBEB-C047-A3DF-2F52283EA0AB}"/>
              </a:ext>
            </a:extLst>
          </p:cNvPr>
          <p:cNvSpPr txBox="1"/>
          <p:nvPr/>
        </p:nvSpPr>
        <p:spPr>
          <a:xfrm>
            <a:off x="7554190" y="3132848"/>
            <a:ext cx="4814456" cy="1169551"/>
          </a:xfrm>
          <a:prstGeom prst="rect">
            <a:avLst/>
          </a:prstGeom>
          <a:noFill/>
        </p:spPr>
        <p:txBody>
          <a:bodyPr wrap="square" rtlCol="0">
            <a:spAutoFit/>
          </a:bodyPr>
          <a:lstStyle/>
          <a:p>
            <a:r>
              <a:rPr lang="en-US" dirty="0"/>
              <a:t>Well, let we look for a marketing strategy by using our beer data that we feel it will boost Budweiser’s revenue and profit.    </a:t>
            </a:r>
          </a:p>
          <a:p>
            <a:endParaRPr lang="en-US" sz="1600" dirty="0"/>
          </a:p>
        </p:txBody>
      </p:sp>
    </p:spTree>
    <p:extLst>
      <p:ext uri="{BB962C8B-B14F-4D97-AF65-F5344CB8AC3E}">
        <p14:creationId xmlns:p14="http://schemas.microsoft.com/office/powerpoint/2010/main" val="3089115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FBDE97-C446-934C-9FC9-5FC003D81ED3}"/>
              </a:ext>
            </a:extLst>
          </p:cNvPr>
          <p:cNvPicPr>
            <a:picLocks noChangeAspect="1"/>
          </p:cNvPicPr>
          <p:nvPr/>
        </p:nvPicPr>
        <p:blipFill>
          <a:blip r:embed="rId2"/>
          <a:stretch>
            <a:fillRect/>
          </a:stretch>
        </p:blipFill>
        <p:spPr>
          <a:xfrm>
            <a:off x="91460" y="1174173"/>
            <a:ext cx="5874078" cy="3148445"/>
          </a:xfrm>
          <a:prstGeom prst="rect">
            <a:avLst/>
          </a:prstGeom>
        </p:spPr>
      </p:pic>
      <p:pic>
        <p:nvPicPr>
          <p:cNvPr id="5" name="Picture 4">
            <a:extLst>
              <a:ext uri="{FF2B5EF4-FFF2-40B4-BE49-F238E27FC236}">
                <a16:creationId xmlns:a16="http://schemas.microsoft.com/office/drawing/2014/main" id="{65F26853-E8DE-604E-940A-A82580078675}"/>
              </a:ext>
            </a:extLst>
          </p:cNvPr>
          <p:cNvPicPr>
            <a:picLocks noChangeAspect="1"/>
          </p:cNvPicPr>
          <p:nvPr/>
        </p:nvPicPr>
        <p:blipFill>
          <a:blip r:embed="rId3"/>
          <a:stretch>
            <a:fillRect/>
          </a:stretch>
        </p:blipFill>
        <p:spPr>
          <a:xfrm>
            <a:off x="5974440" y="1070264"/>
            <a:ext cx="6067940" cy="3252354"/>
          </a:xfrm>
          <a:prstGeom prst="rect">
            <a:avLst/>
          </a:prstGeom>
        </p:spPr>
      </p:pic>
      <p:sp>
        <p:nvSpPr>
          <p:cNvPr id="6" name="TextBox 5">
            <a:extLst>
              <a:ext uri="{FF2B5EF4-FFF2-40B4-BE49-F238E27FC236}">
                <a16:creationId xmlns:a16="http://schemas.microsoft.com/office/drawing/2014/main" id="{0905CDE1-BF59-E047-B3BB-7B7E399D8F64}"/>
              </a:ext>
            </a:extLst>
          </p:cNvPr>
          <p:cNvSpPr txBox="1"/>
          <p:nvPr/>
        </p:nvSpPr>
        <p:spPr>
          <a:xfrm>
            <a:off x="1006406" y="173548"/>
            <a:ext cx="10179187" cy="584775"/>
          </a:xfrm>
          <a:prstGeom prst="rect">
            <a:avLst/>
          </a:prstGeom>
          <a:noFill/>
        </p:spPr>
        <p:txBody>
          <a:bodyPr wrap="square" rtlCol="0">
            <a:spAutoFit/>
          </a:bodyPr>
          <a:lstStyle/>
          <a:p>
            <a:pPr marL="114300" algn="ctr"/>
            <a:r>
              <a:rPr lang="en-US" sz="3200" dirty="0"/>
              <a:t>Budweiser’s Market</a:t>
            </a:r>
          </a:p>
        </p:txBody>
      </p:sp>
      <p:sp>
        <p:nvSpPr>
          <p:cNvPr id="7" name="TextBox 6">
            <a:extLst>
              <a:ext uri="{FF2B5EF4-FFF2-40B4-BE49-F238E27FC236}">
                <a16:creationId xmlns:a16="http://schemas.microsoft.com/office/drawing/2014/main" id="{570D384D-27B6-4140-8077-7197A8C5F909}"/>
              </a:ext>
            </a:extLst>
          </p:cNvPr>
          <p:cNvSpPr txBox="1"/>
          <p:nvPr/>
        </p:nvSpPr>
        <p:spPr>
          <a:xfrm>
            <a:off x="1006407" y="4864406"/>
            <a:ext cx="10179186" cy="1477328"/>
          </a:xfrm>
          <a:prstGeom prst="rect">
            <a:avLst/>
          </a:prstGeom>
          <a:noFill/>
        </p:spPr>
        <p:txBody>
          <a:bodyPr wrap="square" rtlCol="0">
            <a:spAutoFit/>
          </a:bodyPr>
          <a:lstStyle/>
          <a:p>
            <a:pPr marL="285750" indent="-285750">
              <a:buFont typeface="Arial" panose="020B0604020202020204" pitchFamily="34" charset="0"/>
              <a:buChar char="•"/>
            </a:pPr>
            <a:r>
              <a:rPr lang="en-US" dirty="0"/>
              <a:t>We assume that the mean ABV and IBU in each state represent consumers’ tastes.</a:t>
            </a:r>
          </a:p>
          <a:p>
            <a:pPr marL="285750" indent="-285750">
              <a:buFont typeface="Arial" panose="020B0604020202020204" pitchFamily="34" charset="0"/>
              <a:buChar char="•"/>
            </a:pPr>
            <a:r>
              <a:rPr lang="en-US" dirty="0"/>
              <a:t>The states with low mean ABV and IBU are the ones that Budweiser should focus on.</a:t>
            </a:r>
          </a:p>
          <a:p>
            <a:pPr marL="285750" indent="-285750">
              <a:buFont typeface="Arial" panose="020B0604020202020204" pitchFamily="34" charset="0"/>
              <a:buChar char="•"/>
            </a:pPr>
            <a:r>
              <a:rPr lang="en-US" dirty="0"/>
              <a:t>From the graphics above, these states include Utah, Arkansas, Wisconsin and Wyoming.</a:t>
            </a:r>
          </a:p>
          <a:p>
            <a:pPr marL="285750" indent="-285750">
              <a:buFont typeface="Arial" panose="020B0604020202020204" pitchFamily="34" charset="0"/>
              <a:buChar char="•"/>
            </a:pPr>
            <a:r>
              <a:rPr lang="en-US" dirty="0"/>
              <a:t>If Budweiser wants to brew higher ABV and IBU beers in the future to expand the product line, Nevada, West Virginia and Idaho are top three states Budweiser can test their new beer.  </a:t>
            </a:r>
          </a:p>
        </p:txBody>
      </p:sp>
    </p:spTree>
    <p:extLst>
      <p:ext uri="{BB962C8B-B14F-4D97-AF65-F5344CB8AC3E}">
        <p14:creationId xmlns:p14="http://schemas.microsoft.com/office/powerpoint/2010/main" val="1121471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CBD0E7D-EE8F-6A4F-88CC-DE057F00C57E}"/>
              </a:ext>
            </a:extLst>
          </p:cNvPr>
          <p:cNvPicPr>
            <a:picLocks noChangeAspect="1"/>
          </p:cNvPicPr>
          <p:nvPr/>
        </p:nvPicPr>
        <p:blipFill>
          <a:blip r:embed="rId3"/>
          <a:stretch>
            <a:fillRect/>
          </a:stretch>
        </p:blipFill>
        <p:spPr>
          <a:xfrm>
            <a:off x="223631" y="1119396"/>
            <a:ext cx="9481930" cy="5167919"/>
          </a:xfrm>
          <a:prstGeom prst="rect">
            <a:avLst/>
          </a:prstGeom>
        </p:spPr>
      </p:pic>
      <p:sp>
        <p:nvSpPr>
          <p:cNvPr id="5" name="TextBox 4">
            <a:extLst>
              <a:ext uri="{FF2B5EF4-FFF2-40B4-BE49-F238E27FC236}">
                <a16:creationId xmlns:a16="http://schemas.microsoft.com/office/drawing/2014/main" id="{961F83E9-AB68-BF4F-8DD4-FCAF6F13008C}"/>
              </a:ext>
            </a:extLst>
          </p:cNvPr>
          <p:cNvSpPr txBox="1"/>
          <p:nvPr/>
        </p:nvSpPr>
        <p:spPr>
          <a:xfrm>
            <a:off x="9705561" y="1646764"/>
            <a:ext cx="2446257" cy="2554545"/>
          </a:xfrm>
          <a:prstGeom prst="rect">
            <a:avLst/>
          </a:prstGeom>
          <a:noFill/>
        </p:spPr>
        <p:txBody>
          <a:bodyPr wrap="square" rtlCol="0">
            <a:spAutoFit/>
          </a:bodyPr>
          <a:lstStyle/>
          <a:p>
            <a:pPr marL="290513" indent="-176213">
              <a:buFont typeface="Arial" panose="020B0604020202020204" pitchFamily="34" charset="0"/>
              <a:buChar char="•"/>
            </a:pPr>
            <a:r>
              <a:rPr lang="en-US" sz="1600" dirty="0"/>
              <a:t>Colorado (47) has the most breweries.</a:t>
            </a:r>
          </a:p>
          <a:p>
            <a:pPr marL="290513" indent="-290513"/>
            <a:endParaRPr lang="en-US" sz="1600" dirty="0"/>
          </a:p>
          <a:p>
            <a:pPr marL="290513" indent="-176213">
              <a:buFont typeface="Arial" panose="020B0604020202020204" pitchFamily="34" charset="0"/>
              <a:buChar char="•"/>
            </a:pPr>
            <a:r>
              <a:rPr lang="en-US" sz="1600" dirty="0"/>
              <a:t>California (39), Michigan (32), </a:t>
            </a:r>
          </a:p>
          <a:p>
            <a:pPr marL="290513" indent="-290513"/>
            <a:r>
              <a:rPr lang="en-US" sz="1600" dirty="0"/>
              <a:t>     Oregon (29) and </a:t>
            </a:r>
            <a:br>
              <a:rPr lang="en-US" sz="1600" dirty="0"/>
            </a:br>
            <a:r>
              <a:rPr lang="en-US" sz="1600" dirty="0"/>
              <a:t>Texas (28) </a:t>
            </a:r>
            <a:br>
              <a:rPr lang="en-US" sz="1600" dirty="0"/>
            </a:br>
            <a:r>
              <a:rPr lang="en-US" sz="1600" dirty="0"/>
              <a:t>are the next top four states with max breweries.</a:t>
            </a:r>
          </a:p>
        </p:txBody>
      </p:sp>
      <p:sp>
        <p:nvSpPr>
          <p:cNvPr id="6" name="TextBox 5">
            <a:extLst>
              <a:ext uri="{FF2B5EF4-FFF2-40B4-BE49-F238E27FC236}">
                <a16:creationId xmlns:a16="http://schemas.microsoft.com/office/drawing/2014/main" id="{BF331E34-3C02-9049-B256-3240216A3C76}"/>
              </a:ext>
            </a:extLst>
          </p:cNvPr>
          <p:cNvSpPr txBox="1"/>
          <p:nvPr/>
        </p:nvSpPr>
        <p:spPr>
          <a:xfrm>
            <a:off x="2688040" y="278297"/>
            <a:ext cx="7100195" cy="584775"/>
          </a:xfrm>
          <a:prstGeom prst="rect">
            <a:avLst/>
          </a:prstGeom>
          <a:noFill/>
        </p:spPr>
        <p:txBody>
          <a:bodyPr wrap="square" rtlCol="0">
            <a:spAutoFit/>
          </a:bodyPr>
          <a:lstStyle/>
          <a:p>
            <a:pPr marL="114300" algn="ctr"/>
            <a:r>
              <a:rPr lang="en-US" sz="3200" dirty="0"/>
              <a:t>Number of Breweries In Each State</a:t>
            </a:r>
          </a:p>
        </p:txBody>
      </p:sp>
    </p:spTree>
    <p:extLst>
      <p:ext uri="{BB962C8B-B14F-4D97-AF65-F5344CB8AC3E}">
        <p14:creationId xmlns:p14="http://schemas.microsoft.com/office/powerpoint/2010/main" val="1718807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F2ACE34-022F-584B-8EFE-1C5905405ACC}"/>
              </a:ext>
            </a:extLst>
          </p:cNvPr>
          <p:cNvPicPr>
            <a:picLocks noChangeAspect="1"/>
          </p:cNvPicPr>
          <p:nvPr/>
        </p:nvPicPr>
        <p:blipFill>
          <a:blip r:embed="rId2"/>
          <a:stretch>
            <a:fillRect/>
          </a:stretch>
        </p:blipFill>
        <p:spPr>
          <a:xfrm>
            <a:off x="1308613" y="1146966"/>
            <a:ext cx="8535684" cy="4564068"/>
          </a:xfrm>
          <a:prstGeom prst="rect">
            <a:avLst/>
          </a:prstGeom>
        </p:spPr>
      </p:pic>
      <p:sp>
        <p:nvSpPr>
          <p:cNvPr id="9" name="TextBox 8">
            <a:extLst>
              <a:ext uri="{FF2B5EF4-FFF2-40B4-BE49-F238E27FC236}">
                <a16:creationId xmlns:a16="http://schemas.microsoft.com/office/drawing/2014/main" id="{03DB2E1E-2B37-BD4A-903A-72E5B9F4CAE1}"/>
              </a:ext>
            </a:extLst>
          </p:cNvPr>
          <p:cNvSpPr txBox="1"/>
          <p:nvPr/>
        </p:nvSpPr>
        <p:spPr>
          <a:xfrm>
            <a:off x="345291" y="5918834"/>
            <a:ext cx="10617119" cy="584775"/>
          </a:xfrm>
          <a:prstGeom prst="rect">
            <a:avLst/>
          </a:prstGeom>
          <a:noFill/>
        </p:spPr>
        <p:txBody>
          <a:bodyPr wrap="square" rtlCol="0">
            <a:spAutoFit/>
          </a:bodyPr>
          <a:lstStyle/>
          <a:p>
            <a:pPr marL="114300"/>
            <a:r>
              <a:rPr lang="en-US" sz="1600" dirty="0"/>
              <a:t>There are 1005 missing values in IBU column and 62 missing values in ABV column. </a:t>
            </a:r>
          </a:p>
          <a:p>
            <a:pPr marL="114300"/>
            <a:r>
              <a:rPr lang="en-US" sz="1600" dirty="0"/>
              <a:t>Linear regression was used here as data imputation method to replace the missing values instead of simply removing them. </a:t>
            </a:r>
          </a:p>
        </p:txBody>
      </p:sp>
      <p:sp>
        <p:nvSpPr>
          <p:cNvPr id="5" name="TextBox 4">
            <a:extLst>
              <a:ext uri="{FF2B5EF4-FFF2-40B4-BE49-F238E27FC236}">
                <a16:creationId xmlns:a16="http://schemas.microsoft.com/office/drawing/2014/main" id="{4D515708-6F4F-AA46-8CD4-9C7A020D6516}"/>
              </a:ext>
            </a:extLst>
          </p:cNvPr>
          <p:cNvSpPr txBox="1"/>
          <p:nvPr/>
        </p:nvSpPr>
        <p:spPr>
          <a:xfrm>
            <a:off x="2812732" y="311725"/>
            <a:ext cx="5574524" cy="584775"/>
          </a:xfrm>
          <a:prstGeom prst="rect">
            <a:avLst/>
          </a:prstGeom>
          <a:noFill/>
        </p:spPr>
        <p:txBody>
          <a:bodyPr wrap="square" rtlCol="0">
            <a:spAutoFit/>
          </a:bodyPr>
          <a:lstStyle/>
          <a:p>
            <a:pPr marL="114300" algn="ctr"/>
            <a:r>
              <a:rPr lang="en-US" sz="3200" dirty="0"/>
              <a:t>Addressing The Missing Data</a:t>
            </a:r>
          </a:p>
        </p:txBody>
      </p:sp>
    </p:spTree>
    <p:extLst>
      <p:ext uri="{BB962C8B-B14F-4D97-AF65-F5344CB8AC3E}">
        <p14:creationId xmlns:p14="http://schemas.microsoft.com/office/powerpoint/2010/main" val="3338478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086A0E0-C4EC-434B-A85D-9047EB7224A4}"/>
              </a:ext>
            </a:extLst>
          </p:cNvPr>
          <p:cNvPicPr>
            <a:picLocks noChangeAspect="1"/>
          </p:cNvPicPr>
          <p:nvPr/>
        </p:nvPicPr>
        <p:blipFill>
          <a:blip r:embed="rId2"/>
          <a:stretch>
            <a:fillRect/>
          </a:stretch>
        </p:blipFill>
        <p:spPr>
          <a:xfrm>
            <a:off x="1517668" y="1136574"/>
            <a:ext cx="8553991" cy="4584851"/>
          </a:xfrm>
          <a:prstGeom prst="rect">
            <a:avLst/>
          </a:prstGeom>
        </p:spPr>
      </p:pic>
      <p:sp>
        <p:nvSpPr>
          <p:cNvPr id="9" name="TextBox 8">
            <a:extLst>
              <a:ext uri="{FF2B5EF4-FFF2-40B4-BE49-F238E27FC236}">
                <a16:creationId xmlns:a16="http://schemas.microsoft.com/office/drawing/2014/main" id="{4A43A6A7-3D0F-D643-9AAA-0D5EED7CC543}"/>
              </a:ext>
            </a:extLst>
          </p:cNvPr>
          <p:cNvSpPr txBox="1"/>
          <p:nvPr/>
        </p:nvSpPr>
        <p:spPr>
          <a:xfrm>
            <a:off x="532329" y="5927818"/>
            <a:ext cx="7416718" cy="584775"/>
          </a:xfrm>
          <a:prstGeom prst="rect">
            <a:avLst/>
          </a:prstGeom>
          <a:noFill/>
        </p:spPr>
        <p:txBody>
          <a:bodyPr wrap="square" rtlCol="0">
            <a:spAutoFit/>
          </a:bodyPr>
          <a:lstStyle/>
          <a:p>
            <a:pPr marL="114300"/>
            <a:r>
              <a:rPr lang="en-US" sz="1600" dirty="0"/>
              <a:t>There are five missing values in beer style column. </a:t>
            </a:r>
          </a:p>
          <a:p>
            <a:pPr marL="114300"/>
            <a:r>
              <a:rPr lang="en-US" sz="1600" dirty="0"/>
              <a:t>These missing values were replaced by real data found on their brewery websites. </a:t>
            </a:r>
          </a:p>
        </p:txBody>
      </p:sp>
      <p:sp>
        <p:nvSpPr>
          <p:cNvPr id="5" name="TextBox 4">
            <a:extLst>
              <a:ext uri="{FF2B5EF4-FFF2-40B4-BE49-F238E27FC236}">
                <a16:creationId xmlns:a16="http://schemas.microsoft.com/office/drawing/2014/main" id="{59DC4A6B-5610-344F-8BD1-29AE73B927A1}"/>
              </a:ext>
            </a:extLst>
          </p:cNvPr>
          <p:cNvSpPr txBox="1"/>
          <p:nvPr/>
        </p:nvSpPr>
        <p:spPr>
          <a:xfrm>
            <a:off x="2812732" y="311725"/>
            <a:ext cx="5574524" cy="584775"/>
          </a:xfrm>
          <a:prstGeom prst="rect">
            <a:avLst/>
          </a:prstGeom>
          <a:noFill/>
        </p:spPr>
        <p:txBody>
          <a:bodyPr wrap="square" rtlCol="0">
            <a:spAutoFit/>
          </a:bodyPr>
          <a:lstStyle/>
          <a:p>
            <a:pPr marL="114300" algn="ctr"/>
            <a:r>
              <a:rPr lang="en-US" sz="3200" dirty="0"/>
              <a:t>Addressing The Missing Data</a:t>
            </a:r>
          </a:p>
        </p:txBody>
      </p:sp>
    </p:spTree>
    <p:extLst>
      <p:ext uri="{BB962C8B-B14F-4D97-AF65-F5344CB8AC3E}">
        <p14:creationId xmlns:p14="http://schemas.microsoft.com/office/powerpoint/2010/main" val="1746977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6116F0F-C808-134A-B530-BEDB5898F9C6}"/>
              </a:ext>
            </a:extLst>
          </p:cNvPr>
          <p:cNvPicPr>
            <a:picLocks noChangeAspect="1"/>
          </p:cNvPicPr>
          <p:nvPr/>
        </p:nvPicPr>
        <p:blipFill>
          <a:blip r:embed="rId2"/>
          <a:stretch>
            <a:fillRect/>
          </a:stretch>
        </p:blipFill>
        <p:spPr>
          <a:xfrm>
            <a:off x="163283" y="1293971"/>
            <a:ext cx="9163224" cy="5234983"/>
          </a:xfrm>
          <a:prstGeom prst="rect">
            <a:avLst/>
          </a:prstGeom>
        </p:spPr>
      </p:pic>
      <p:sp>
        <p:nvSpPr>
          <p:cNvPr id="5" name="TextBox 4">
            <a:extLst>
              <a:ext uri="{FF2B5EF4-FFF2-40B4-BE49-F238E27FC236}">
                <a16:creationId xmlns:a16="http://schemas.microsoft.com/office/drawing/2014/main" id="{5FA25849-E15A-B74C-9FA1-F521ECF76BF7}"/>
              </a:ext>
            </a:extLst>
          </p:cNvPr>
          <p:cNvSpPr txBox="1"/>
          <p:nvPr/>
        </p:nvSpPr>
        <p:spPr>
          <a:xfrm>
            <a:off x="9456670" y="2549267"/>
            <a:ext cx="2564527" cy="1323439"/>
          </a:xfrm>
          <a:prstGeom prst="rect">
            <a:avLst/>
          </a:prstGeom>
          <a:noFill/>
        </p:spPr>
        <p:txBody>
          <a:bodyPr wrap="square" rtlCol="0">
            <a:spAutoFit/>
          </a:bodyPr>
          <a:lstStyle/>
          <a:p>
            <a:pPr marL="114300"/>
            <a:r>
              <a:rPr lang="en-US" sz="1600" dirty="0"/>
              <a:t>Washington DC and Kentucky have the highest median ABV values which are 6.25%.</a:t>
            </a:r>
          </a:p>
          <a:p>
            <a:pPr marL="285750" indent="-285750">
              <a:buFont typeface="Arial" panose="020B0604020202020204" pitchFamily="34" charset="0"/>
              <a:buChar char="•"/>
            </a:pPr>
            <a:endParaRPr lang="en-US" sz="1600" b="1" dirty="0"/>
          </a:p>
        </p:txBody>
      </p:sp>
      <p:sp>
        <p:nvSpPr>
          <p:cNvPr id="6" name="Rectangle 5">
            <a:extLst>
              <a:ext uri="{FF2B5EF4-FFF2-40B4-BE49-F238E27FC236}">
                <a16:creationId xmlns:a16="http://schemas.microsoft.com/office/drawing/2014/main" id="{86DF4112-56D2-3C4C-8286-4874C4E1C88C}"/>
              </a:ext>
            </a:extLst>
          </p:cNvPr>
          <p:cNvSpPr/>
          <p:nvPr/>
        </p:nvSpPr>
        <p:spPr>
          <a:xfrm>
            <a:off x="1748271" y="1585111"/>
            <a:ext cx="257174" cy="523498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D48F9F3-4689-5140-8D17-E987EE2AC4FC}"/>
              </a:ext>
            </a:extLst>
          </p:cNvPr>
          <p:cNvSpPr/>
          <p:nvPr/>
        </p:nvSpPr>
        <p:spPr>
          <a:xfrm>
            <a:off x="3417872" y="1585716"/>
            <a:ext cx="257174" cy="523498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FB6DE51-5FFD-8E42-BA6E-FC06CC6D8666}"/>
              </a:ext>
            </a:extLst>
          </p:cNvPr>
          <p:cNvSpPr txBox="1"/>
          <p:nvPr/>
        </p:nvSpPr>
        <p:spPr>
          <a:xfrm>
            <a:off x="2812732" y="311725"/>
            <a:ext cx="5574524" cy="584775"/>
          </a:xfrm>
          <a:prstGeom prst="rect">
            <a:avLst/>
          </a:prstGeom>
          <a:noFill/>
        </p:spPr>
        <p:txBody>
          <a:bodyPr wrap="square" rtlCol="0">
            <a:spAutoFit/>
          </a:bodyPr>
          <a:lstStyle/>
          <a:p>
            <a:pPr marL="114300" algn="ctr"/>
            <a:r>
              <a:rPr lang="en-US" sz="3200" dirty="0"/>
              <a:t>Median ABV By State</a:t>
            </a:r>
          </a:p>
        </p:txBody>
      </p:sp>
    </p:spTree>
    <p:extLst>
      <p:ext uri="{BB962C8B-B14F-4D97-AF65-F5344CB8AC3E}">
        <p14:creationId xmlns:p14="http://schemas.microsoft.com/office/powerpoint/2010/main" val="1325291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7D1EF8-6784-4D45-8637-61260DFEAC18}"/>
              </a:ext>
            </a:extLst>
          </p:cNvPr>
          <p:cNvPicPr>
            <a:picLocks noChangeAspect="1"/>
          </p:cNvPicPr>
          <p:nvPr/>
        </p:nvPicPr>
        <p:blipFill>
          <a:blip r:embed="rId2"/>
          <a:stretch>
            <a:fillRect/>
          </a:stretch>
        </p:blipFill>
        <p:spPr>
          <a:xfrm>
            <a:off x="404476" y="1343783"/>
            <a:ext cx="8473029" cy="5133109"/>
          </a:xfrm>
          <a:prstGeom prst="rect">
            <a:avLst/>
          </a:prstGeom>
        </p:spPr>
      </p:pic>
      <p:sp>
        <p:nvSpPr>
          <p:cNvPr id="10" name="TextBox 9">
            <a:extLst>
              <a:ext uri="{FF2B5EF4-FFF2-40B4-BE49-F238E27FC236}">
                <a16:creationId xmlns:a16="http://schemas.microsoft.com/office/drawing/2014/main" id="{1EE0D751-1DAD-CC46-AF0C-49CB93697AB8}"/>
              </a:ext>
            </a:extLst>
          </p:cNvPr>
          <p:cNvSpPr txBox="1"/>
          <p:nvPr/>
        </p:nvSpPr>
        <p:spPr>
          <a:xfrm>
            <a:off x="9222997" y="3685928"/>
            <a:ext cx="2564527" cy="830997"/>
          </a:xfrm>
          <a:prstGeom prst="rect">
            <a:avLst/>
          </a:prstGeom>
          <a:noFill/>
        </p:spPr>
        <p:txBody>
          <a:bodyPr wrap="square" rtlCol="0">
            <a:spAutoFit/>
          </a:bodyPr>
          <a:lstStyle/>
          <a:p>
            <a:pPr marL="114300"/>
            <a:r>
              <a:rPr lang="en-US" sz="1600" dirty="0"/>
              <a:t>West Virginia has the highest median IBU value 57.5.</a:t>
            </a:r>
            <a:endParaRPr lang="en-US" sz="1600" b="1" dirty="0"/>
          </a:p>
        </p:txBody>
      </p:sp>
      <p:sp>
        <p:nvSpPr>
          <p:cNvPr id="12" name="Rectangle 11">
            <a:extLst>
              <a:ext uri="{FF2B5EF4-FFF2-40B4-BE49-F238E27FC236}">
                <a16:creationId xmlns:a16="http://schemas.microsoft.com/office/drawing/2014/main" id="{9CC16152-1823-C541-B748-D252BE7F7B1F}"/>
              </a:ext>
            </a:extLst>
          </p:cNvPr>
          <p:cNvSpPr/>
          <p:nvPr/>
        </p:nvSpPr>
        <p:spPr>
          <a:xfrm>
            <a:off x="8424803" y="1483936"/>
            <a:ext cx="238990" cy="523498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14C247C-27D0-C243-8493-1FC5D2FC2A69}"/>
              </a:ext>
            </a:extLst>
          </p:cNvPr>
          <p:cNvSpPr txBox="1"/>
          <p:nvPr/>
        </p:nvSpPr>
        <p:spPr>
          <a:xfrm>
            <a:off x="2812732" y="311725"/>
            <a:ext cx="5574524" cy="584775"/>
          </a:xfrm>
          <a:prstGeom prst="rect">
            <a:avLst/>
          </a:prstGeom>
          <a:noFill/>
        </p:spPr>
        <p:txBody>
          <a:bodyPr wrap="square" rtlCol="0">
            <a:spAutoFit/>
          </a:bodyPr>
          <a:lstStyle/>
          <a:p>
            <a:pPr marL="114300" algn="ctr"/>
            <a:r>
              <a:rPr lang="en-US" sz="3200" dirty="0"/>
              <a:t>Median IBU By State</a:t>
            </a:r>
          </a:p>
        </p:txBody>
      </p:sp>
    </p:spTree>
    <p:extLst>
      <p:ext uri="{BB962C8B-B14F-4D97-AF65-F5344CB8AC3E}">
        <p14:creationId xmlns:p14="http://schemas.microsoft.com/office/powerpoint/2010/main" val="1625966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90D79ED-5090-E742-BA82-49C7C42CDCF8}"/>
              </a:ext>
            </a:extLst>
          </p:cNvPr>
          <p:cNvPicPr>
            <a:picLocks noChangeAspect="1"/>
          </p:cNvPicPr>
          <p:nvPr/>
        </p:nvPicPr>
        <p:blipFill>
          <a:blip r:embed="rId2"/>
          <a:stretch>
            <a:fillRect/>
          </a:stretch>
        </p:blipFill>
        <p:spPr>
          <a:xfrm>
            <a:off x="191922" y="1029193"/>
            <a:ext cx="8998828" cy="5579918"/>
          </a:xfrm>
          <a:prstGeom prst="rect">
            <a:avLst/>
          </a:prstGeom>
        </p:spPr>
      </p:pic>
      <p:sp>
        <p:nvSpPr>
          <p:cNvPr id="5" name="Rectangle 4">
            <a:extLst>
              <a:ext uri="{FF2B5EF4-FFF2-40B4-BE49-F238E27FC236}">
                <a16:creationId xmlns:a16="http://schemas.microsoft.com/office/drawing/2014/main" id="{40FAE6FB-81D8-704C-8656-947E1415FD8D}"/>
              </a:ext>
            </a:extLst>
          </p:cNvPr>
          <p:cNvSpPr/>
          <p:nvPr/>
        </p:nvSpPr>
        <p:spPr>
          <a:xfrm>
            <a:off x="1390157" y="1201660"/>
            <a:ext cx="303561" cy="523498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A4D6B7A-C596-BC46-9F4E-D1EE12D37847}"/>
              </a:ext>
            </a:extLst>
          </p:cNvPr>
          <p:cNvSpPr txBox="1"/>
          <p:nvPr/>
        </p:nvSpPr>
        <p:spPr>
          <a:xfrm>
            <a:off x="9338940" y="2521059"/>
            <a:ext cx="2661138" cy="1815882"/>
          </a:xfrm>
          <a:prstGeom prst="rect">
            <a:avLst/>
          </a:prstGeom>
          <a:noFill/>
        </p:spPr>
        <p:txBody>
          <a:bodyPr wrap="square" rtlCol="0">
            <a:spAutoFit/>
          </a:bodyPr>
          <a:lstStyle/>
          <a:p>
            <a:r>
              <a:rPr lang="en-US" sz="1600" dirty="0"/>
              <a:t>The State with the maximum ABV beer is Colorado (12.8%).</a:t>
            </a:r>
          </a:p>
          <a:p>
            <a:r>
              <a:rPr lang="en-US" sz="1600" dirty="0"/>
              <a:t>This is Upslope Brewing Company’s Lee Hill Series Vol.5- Belgian Style </a:t>
            </a:r>
            <a:r>
              <a:rPr lang="en-US" sz="1600" dirty="0" err="1"/>
              <a:t>Quadrupel</a:t>
            </a:r>
            <a:r>
              <a:rPr lang="en-US" sz="1600" dirty="0"/>
              <a:t> Ale.</a:t>
            </a:r>
          </a:p>
        </p:txBody>
      </p:sp>
      <p:sp>
        <p:nvSpPr>
          <p:cNvPr id="7" name="TextBox 6">
            <a:extLst>
              <a:ext uri="{FF2B5EF4-FFF2-40B4-BE49-F238E27FC236}">
                <a16:creationId xmlns:a16="http://schemas.microsoft.com/office/drawing/2014/main" id="{837E5381-5760-B34D-84A8-1015561480CB}"/>
              </a:ext>
            </a:extLst>
          </p:cNvPr>
          <p:cNvSpPr txBox="1"/>
          <p:nvPr/>
        </p:nvSpPr>
        <p:spPr>
          <a:xfrm>
            <a:off x="2812732" y="311725"/>
            <a:ext cx="5574524" cy="584775"/>
          </a:xfrm>
          <a:prstGeom prst="rect">
            <a:avLst/>
          </a:prstGeom>
          <a:noFill/>
        </p:spPr>
        <p:txBody>
          <a:bodyPr wrap="square" rtlCol="0">
            <a:spAutoFit/>
          </a:bodyPr>
          <a:lstStyle/>
          <a:p>
            <a:pPr marL="114300" algn="ctr"/>
            <a:r>
              <a:rPr lang="en-US" sz="3200" dirty="0"/>
              <a:t>Max ABV By State</a:t>
            </a:r>
          </a:p>
        </p:txBody>
      </p:sp>
    </p:spTree>
    <p:extLst>
      <p:ext uri="{BB962C8B-B14F-4D97-AF65-F5344CB8AC3E}">
        <p14:creationId xmlns:p14="http://schemas.microsoft.com/office/powerpoint/2010/main" val="3238541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A3D920-DDEA-0443-AE72-8A48E2FF6C4C}"/>
              </a:ext>
            </a:extLst>
          </p:cNvPr>
          <p:cNvPicPr>
            <a:picLocks noChangeAspect="1"/>
          </p:cNvPicPr>
          <p:nvPr/>
        </p:nvPicPr>
        <p:blipFill>
          <a:blip r:embed="rId2"/>
          <a:stretch>
            <a:fillRect/>
          </a:stretch>
        </p:blipFill>
        <p:spPr>
          <a:xfrm>
            <a:off x="368856" y="1068298"/>
            <a:ext cx="8622236" cy="5446803"/>
          </a:xfrm>
          <a:prstGeom prst="rect">
            <a:avLst/>
          </a:prstGeom>
        </p:spPr>
      </p:pic>
      <p:sp>
        <p:nvSpPr>
          <p:cNvPr id="6" name="Rectangle 5">
            <a:extLst>
              <a:ext uri="{FF2B5EF4-FFF2-40B4-BE49-F238E27FC236}">
                <a16:creationId xmlns:a16="http://schemas.microsoft.com/office/drawing/2014/main" id="{2761937F-D4B7-7F42-B653-CCF230A43A24}"/>
              </a:ext>
            </a:extLst>
          </p:cNvPr>
          <p:cNvSpPr/>
          <p:nvPr/>
        </p:nvSpPr>
        <p:spPr>
          <a:xfrm>
            <a:off x="6616784" y="1174207"/>
            <a:ext cx="303561" cy="523498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9E65A2A-65DF-674C-8C0E-678310D5F345}"/>
              </a:ext>
            </a:extLst>
          </p:cNvPr>
          <p:cNvSpPr txBox="1"/>
          <p:nvPr/>
        </p:nvSpPr>
        <p:spPr>
          <a:xfrm>
            <a:off x="9118463" y="3129978"/>
            <a:ext cx="2704681" cy="1323439"/>
          </a:xfrm>
          <a:prstGeom prst="rect">
            <a:avLst/>
          </a:prstGeom>
          <a:noFill/>
        </p:spPr>
        <p:txBody>
          <a:bodyPr wrap="square" rtlCol="0">
            <a:spAutoFit/>
          </a:bodyPr>
          <a:lstStyle/>
          <a:p>
            <a:r>
              <a:rPr lang="en-US" sz="1600" dirty="0"/>
              <a:t>The State with the maximum IBU beer is Oregon (138 IBU).</a:t>
            </a:r>
          </a:p>
          <a:p>
            <a:r>
              <a:rPr lang="en-US" sz="1600" dirty="0"/>
              <a:t>This is Astoria Brewing Company’s Bitter Bitch Imperial IPA.</a:t>
            </a:r>
          </a:p>
        </p:txBody>
      </p:sp>
      <p:sp>
        <p:nvSpPr>
          <p:cNvPr id="8" name="TextBox 7">
            <a:extLst>
              <a:ext uri="{FF2B5EF4-FFF2-40B4-BE49-F238E27FC236}">
                <a16:creationId xmlns:a16="http://schemas.microsoft.com/office/drawing/2014/main" id="{594124FC-CD5E-974C-9B80-FD7DBEF06F82}"/>
              </a:ext>
            </a:extLst>
          </p:cNvPr>
          <p:cNvSpPr txBox="1"/>
          <p:nvPr/>
        </p:nvSpPr>
        <p:spPr>
          <a:xfrm>
            <a:off x="2812732" y="311725"/>
            <a:ext cx="5574524" cy="584775"/>
          </a:xfrm>
          <a:prstGeom prst="rect">
            <a:avLst/>
          </a:prstGeom>
          <a:noFill/>
        </p:spPr>
        <p:txBody>
          <a:bodyPr wrap="square" rtlCol="0">
            <a:spAutoFit/>
          </a:bodyPr>
          <a:lstStyle/>
          <a:p>
            <a:pPr marL="114300" algn="ctr"/>
            <a:r>
              <a:rPr lang="en-US" sz="3200" dirty="0"/>
              <a:t>Max IBU By State</a:t>
            </a:r>
          </a:p>
        </p:txBody>
      </p:sp>
    </p:spTree>
    <p:extLst>
      <p:ext uri="{BB962C8B-B14F-4D97-AF65-F5344CB8AC3E}">
        <p14:creationId xmlns:p14="http://schemas.microsoft.com/office/powerpoint/2010/main" val="1315337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7719EF-41A2-0547-9ACE-5A8B791A9893}"/>
              </a:ext>
            </a:extLst>
          </p:cNvPr>
          <p:cNvPicPr>
            <a:picLocks noChangeAspect="1"/>
          </p:cNvPicPr>
          <p:nvPr/>
        </p:nvPicPr>
        <p:blipFill>
          <a:blip r:embed="rId3"/>
          <a:stretch>
            <a:fillRect/>
          </a:stretch>
        </p:blipFill>
        <p:spPr>
          <a:xfrm>
            <a:off x="272472" y="1549977"/>
            <a:ext cx="8197215" cy="4393623"/>
          </a:xfrm>
          <a:prstGeom prst="rect">
            <a:avLst/>
          </a:prstGeom>
        </p:spPr>
      </p:pic>
      <p:sp>
        <p:nvSpPr>
          <p:cNvPr id="6" name="TextBox 5">
            <a:extLst>
              <a:ext uri="{FF2B5EF4-FFF2-40B4-BE49-F238E27FC236}">
                <a16:creationId xmlns:a16="http://schemas.microsoft.com/office/drawing/2014/main" id="{87C4936D-264C-B64B-929A-154F680A2AD4}"/>
              </a:ext>
            </a:extLst>
          </p:cNvPr>
          <p:cNvSpPr txBox="1"/>
          <p:nvPr/>
        </p:nvSpPr>
        <p:spPr>
          <a:xfrm>
            <a:off x="8605465" y="1818209"/>
            <a:ext cx="3314063" cy="4524315"/>
          </a:xfrm>
          <a:prstGeom prst="rect">
            <a:avLst/>
          </a:prstGeom>
          <a:noFill/>
        </p:spPr>
        <p:txBody>
          <a:bodyPr wrap="square" rtlCol="0">
            <a:spAutoFit/>
          </a:bodyPr>
          <a:lstStyle/>
          <a:p>
            <a:pPr marL="285750" indent="-171450">
              <a:buFont typeface="Arial" panose="020B0604020202020204" pitchFamily="34" charset="0"/>
              <a:buChar char="•"/>
            </a:pPr>
            <a:r>
              <a:rPr lang="en-US" sz="1600" dirty="0"/>
              <a:t>The distribution of ABV is right skewed. </a:t>
            </a:r>
          </a:p>
          <a:p>
            <a:pPr marL="285750" indent="-171450">
              <a:buFont typeface="Arial" panose="020B0604020202020204" pitchFamily="34" charset="0"/>
              <a:buChar char="•"/>
            </a:pPr>
            <a:endParaRPr lang="en-US" sz="1600" dirty="0"/>
          </a:p>
          <a:p>
            <a:pPr marL="285750" indent="-171450">
              <a:buFont typeface="Arial" panose="020B0604020202020204" pitchFamily="34" charset="0"/>
              <a:buChar char="•"/>
            </a:pPr>
            <a:r>
              <a:rPr lang="en-US" sz="1600" dirty="0"/>
              <a:t>Beers with ABV around 5% has the most counts. </a:t>
            </a:r>
          </a:p>
          <a:p>
            <a:pPr marL="285750" indent="-171450">
              <a:buFont typeface="Arial" panose="020B0604020202020204" pitchFamily="34" charset="0"/>
              <a:buChar char="•"/>
            </a:pPr>
            <a:endParaRPr lang="en-US" sz="1600" dirty="0"/>
          </a:p>
          <a:p>
            <a:pPr marL="285750" indent="-171450">
              <a:buFont typeface="Arial" panose="020B0604020202020204" pitchFamily="34" charset="0"/>
              <a:buChar char="•"/>
            </a:pPr>
            <a:r>
              <a:rPr lang="en-US" sz="1600" dirty="0"/>
              <a:t>The maximum ABV is 12.8%.</a:t>
            </a:r>
          </a:p>
          <a:p>
            <a:pPr marL="285750" indent="-171450">
              <a:buFont typeface="Arial" panose="020B0604020202020204" pitchFamily="34" charset="0"/>
              <a:buChar char="•"/>
            </a:pPr>
            <a:endParaRPr lang="en-US" sz="1600" dirty="0"/>
          </a:p>
          <a:p>
            <a:pPr marL="285750" indent="-171450">
              <a:buFont typeface="Arial" panose="020B0604020202020204" pitchFamily="34" charset="0"/>
              <a:buChar char="•"/>
            </a:pPr>
            <a:r>
              <a:rPr lang="en-US" sz="1600" dirty="0"/>
              <a:t>Minimum ABV is 0.1%.</a:t>
            </a:r>
          </a:p>
          <a:p>
            <a:pPr marL="285750" indent="-171450">
              <a:buFont typeface="Arial" panose="020B0604020202020204" pitchFamily="34" charset="0"/>
              <a:buChar char="•"/>
            </a:pPr>
            <a:endParaRPr lang="en-US" sz="1600" dirty="0"/>
          </a:p>
          <a:p>
            <a:pPr marL="285750" indent="-171450">
              <a:buFont typeface="Arial" panose="020B0604020202020204" pitchFamily="34" charset="0"/>
              <a:buChar char="•"/>
            </a:pPr>
            <a:r>
              <a:rPr lang="en-US" sz="1600" dirty="0"/>
              <a:t>Median ABV is 5.6%.</a:t>
            </a:r>
          </a:p>
          <a:p>
            <a:pPr marL="285750" indent="-171450">
              <a:buFont typeface="Arial" panose="020B0604020202020204" pitchFamily="34" charset="0"/>
              <a:buChar char="•"/>
            </a:pPr>
            <a:endParaRPr lang="en-US" sz="1600" dirty="0"/>
          </a:p>
          <a:p>
            <a:pPr marL="285750" indent="-171450">
              <a:buFont typeface="Arial" panose="020B0604020202020204" pitchFamily="34" charset="0"/>
              <a:buChar char="•"/>
            </a:pPr>
            <a:r>
              <a:rPr lang="en-US" sz="1600" dirty="0"/>
              <a:t>Mean ABV is 5.98%. </a:t>
            </a:r>
          </a:p>
          <a:p>
            <a:pPr marL="285750" indent="-171450">
              <a:buFont typeface="Arial" panose="020B0604020202020204" pitchFamily="34" charset="0"/>
              <a:buChar char="•"/>
            </a:pPr>
            <a:endParaRPr lang="en-US" sz="1600" dirty="0"/>
          </a:p>
          <a:p>
            <a:pPr marL="285750" indent="-171450">
              <a:buFont typeface="Arial" panose="020B0604020202020204" pitchFamily="34" charset="0"/>
              <a:buChar char="•"/>
            </a:pPr>
            <a:r>
              <a:rPr lang="en-US" sz="1600" dirty="0"/>
              <a:t>Standard deviation of ABV is 1.35%.</a:t>
            </a:r>
          </a:p>
          <a:p>
            <a:pPr marL="285750" indent="-171450">
              <a:buFont typeface="Arial" panose="020B0604020202020204" pitchFamily="34" charset="0"/>
              <a:buChar char="•"/>
            </a:pPr>
            <a:endParaRPr lang="en-US" sz="1600" dirty="0"/>
          </a:p>
          <a:p>
            <a:pPr marL="285750" indent="-171450">
              <a:buFont typeface="Arial" panose="020B0604020202020204" pitchFamily="34" charset="0"/>
              <a:buChar char="•"/>
            </a:pPr>
            <a:r>
              <a:rPr lang="en-US" sz="1600" dirty="0"/>
              <a:t>2410 total beers counted</a:t>
            </a:r>
          </a:p>
        </p:txBody>
      </p:sp>
      <p:sp>
        <p:nvSpPr>
          <p:cNvPr id="7" name="TextBox 6">
            <a:extLst>
              <a:ext uri="{FF2B5EF4-FFF2-40B4-BE49-F238E27FC236}">
                <a16:creationId xmlns:a16="http://schemas.microsoft.com/office/drawing/2014/main" id="{4930F7BD-EC21-CA44-BABC-F33FD22EC10A}"/>
              </a:ext>
            </a:extLst>
          </p:cNvPr>
          <p:cNvSpPr txBox="1"/>
          <p:nvPr/>
        </p:nvSpPr>
        <p:spPr>
          <a:xfrm>
            <a:off x="3030941" y="423143"/>
            <a:ext cx="5574524" cy="584775"/>
          </a:xfrm>
          <a:prstGeom prst="rect">
            <a:avLst/>
          </a:prstGeom>
          <a:noFill/>
        </p:spPr>
        <p:txBody>
          <a:bodyPr wrap="square" rtlCol="0">
            <a:spAutoFit/>
          </a:bodyPr>
          <a:lstStyle/>
          <a:p>
            <a:pPr marL="114300" algn="ctr"/>
            <a:r>
              <a:rPr lang="en-US" sz="3200" dirty="0"/>
              <a:t>Distribution of ABV</a:t>
            </a:r>
          </a:p>
        </p:txBody>
      </p:sp>
    </p:spTree>
    <p:extLst>
      <p:ext uri="{BB962C8B-B14F-4D97-AF65-F5344CB8AC3E}">
        <p14:creationId xmlns:p14="http://schemas.microsoft.com/office/powerpoint/2010/main" val="243963473"/>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Droplet</Template>
  <TotalTime>1741</TotalTime>
  <Words>875</Words>
  <Application>Microsoft Macintosh PowerPoint</Application>
  <PresentationFormat>Widescreen</PresentationFormat>
  <Paragraphs>118</Paragraphs>
  <Slides>15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Helvetica</vt:lpstr>
      <vt:lpstr>Tw Cen MT</vt:lpstr>
      <vt:lpstr>Droplet</vt:lpstr>
      <vt:lpstr>beer and brewery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BEEr DATA ANALYSIS</dc:title>
  <dc:creator>tt i</dc:creator>
  <cp:lastModifiedBy>tt i</cp:lastModifiedBy>
  <cp:revision>39</cp:revision>
  <dcterms:created xsi:type="dcterms:W3CDTF">2020-10-11T19:25:28Z</dcterms:created>
  <dcterms:modified xsi:type="dcterms:W3CDTF">2020-10-15T22:01:07Z</dcterms:modified>
</cp:coreProperties>
</file>

<file path=docProps/thumbnail.jpeg>
</file>